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 showSpecialPlsOnTitleSld="0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Note that I suggest changing “Additional Applications…” to “Additional OneNote Uses…”  This is because when I first read the slide title, my mind was thinking about additional SOFTWARE APPLICATIONS (i.e. other programs or apps).  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There is a lot on this slide…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I’d suggest removing the bullet points for “accurate time stamps”, “Run out of page space…” and “Tracking student usage/leaving comments”.  These are all valuable things, but I think they could be considered “next level” things.  People can really only hold about 4-5 different ideas in their heads at a time, but there are nine on this slide.  The remaining points on the slide are enough to get across the idea that there are MANY differences/advantages to the OneNote eNotebook.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Note that I suggest adding a couple equal signs here.   I also suggest adding the word “licensed” along with non-standard.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992766"/>
            <a:ext cx="8520600" cy="27369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4202966"/>
            <a:ext cx="8520600" cy="1734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3600"/>
            </a:lvl1pPr>
            <a:lvl2pPr lvl="1">
              <a:spcBef>
                <a:spcPts val="0"/>
              </a:spcBef>
              <a:buSzPct val="100000"/>
              <a:defRPr sz="3600"/>
            </a:lvl2pPr>
            <a:lvl3pPr lvl="2">
              <a:spcBef>
                <a:spcPts val="0"/>
              </a:spcBef>
              <a:buSzPct val="100000"/>
              <a:defRPr sz="3600"/>
            </a:lvl3pPr>
            <a:lvl4pPr lvl="3">
              <a:spcBef>
                <a:spcPts val="0"/>
              </a:spcBef>
              <a:buSzPct val="100000"/>
              <a:defRPr sz="3600"/>
            </a:lvl4pPr>
            <a:lvl5pPr lvl="4">
              <a:spcBef>
                <a:spcPts val="0"/>
              </a:spcBef>
              <a:buSzPct val="100000"/>
              <a:defRPr sz="3600"/>
            </a:lvl5pPr>
            <a:lvl6pPr lvl="5">
              <a:spcBef>
                <a:spcPts val="0"/>
              </a:spcBef>
              <a:buSzPct val="100000"/>
              <a:defRPr sz="3600"/>
            </a:lvl6pPr>
            <a:lvl7pPr lvl="6">
              <a:spcBef>
                <a:spcPts val="0"/>
              </a:spcBef>
              <a:buSzPct val="100000"/>
              <a:defRPr sz="3600"/>
            </a:lvl7pPr>
            <a:lvl8pPr lvl="7">
              <a:spcBef>
                <a:spcPts val="0"/>
              </a:spcBef>
              <a:buSzPct val="100000"/>
              <a:defRPr sz="3600"/>
            </a:lvl8pPr>
            <a:lvl9pPr lvl="8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z="2400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66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5640766"/>
            <a:ext cx="5998800" cy="8067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992766"/>
            <a:ext cx="8520600" cy="2736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800"/>
              <a:t>OneNote for collaborative, electronic research notebooks and all-in-one classroom presentations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Ryan Nelson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Chemistry Department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Replacing Classroom Tech</a:t>
            </a:r>
          </a:p>
        </p:txBody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8" name="Shape 118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Sharing with Students</a:t>
            </a:r>
          </a:p>
        </p:txBody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5" name="Shape 125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/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Workflow for classroom</a:t>
            </a:r>
          </a:p>
        </p:txBody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2" name="Shape 132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Additional OneNote Uses and Mac Stuff</a:t>
            </a:r>
          </a:p>
        </p:txBody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>
              <a:spcBef>
                <a:spcPts val="0"/>
              </a:spcBef>
            </a:pPr>
            <a:r>
              <a:rPr lang="en"/>
              <a:t>Homework video keys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Writing assignment videos and feedback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For Mac: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IPad Pro and Apple Pencil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OneNote and Explain Everything</a:t>
            </a:r>
          </a:p>
        </p:txBody>
      </p:sp>
      <p:sp>
        <p:nvSpPr>
          <p:cNvPr id="139" name="Shape 139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Online options	</a:t>
            </a:r>
          </a:p>
        </p:txBody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>
              <a:spcBef>
                <a:spcPts val="0"/>
              </a:spcBef>
            </a:pPr>
            <a:r>
              <a:rPr lang="en"/>
              <a:t>Free </a:t>
            </a:r>
            <a:r>
              <a:rPr lang="en"/>
              <a:t>education</a:t>
            </a:r>
            <a:r>
              <a:rPr lang="en"/>
              <a:t> account through Microsoft</a:t>
            </a:r>
          </a:p>
          <a:p>
            <a:pPr indent="-228600" lvl="1" marL="914400">
              <a:spcBef>
                <a:spcPts val="0"/>
              </a:spcBef>
            </a:pPr>
            <a:r>
              <a:rPr lang="en"/>
              <a:t>1 TB storage</a:t>
            </a:r>
          </a:p>
          <a:p>
            <a:pPr indent="-228600" lvl="1" marL="914400">
              <a:spcBef>
                <a:spcPts val="0"/>
              </a:spcBef>
            </a:pPr>
            <a:r>
              <a:rPr lang="en"/>
              <a:t>Free full Office 365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Free personal account</a:t>
            </a:r>
          </a:p>
          <a:p>
            <a:pPr indent="-228600" lvl="1" marL="914400">
              <a:spcBef>
                <a:spcPts val="0"/>
              </a:spcBef>
            </a:pPr>
            <a:r>
              <a:rPr lang="en"/>
              <a:t>5 GB Storage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Pete Schlax and I recommend the personal account, use Google Drive for large files</a:t>
            </a:r>
          </a:p>
        </p:txBody>
      </p:sp>
      <p:sp>
        <p:nvSpPr>
          <p:cNvPr id="146" name="Shape 146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Archiving</a:t>
            </a:r>
          </a:p>
        </p:txBody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>
              <a:spcBef>
                <a:spcPts val="0"/>
              </a:spcBef>
            </a:pPr>
            <a:r>
              <a:rPr lang="en"/>
              <a:t>Online/desktop duality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Active syncing of notebooks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Location of notebooks when they are "closed"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Exporting a notebook to a file</a:t>
            </a:r>
          </a:p>
        </p:txBody>
      </p:sp>
      <p:sp>
        <p:nvSpPr>
          <p:cNvPr id="153" name="Shape 153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Acknowledgements </a:t>
            </a: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>
              <a:spcBef>
                <a:spcPts val="0"/>
              </a:spcBef>
            </a:pPr>
            <a:r>
              <a:rPr lang="en"/>
              <a:t>Matt </a:t>
            </a:r>
            <a:r>
              <a:rPr lang="en"/>
              <a:t>Côté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Pete Schlax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Michael Hanrahan and Scott Tiner</a:t>
            </a:r>
          </a:p>
          <a:p>
            <a:pPr indent="-228600" lvl="1" marL="914400">
              <a:spcBef>
                <a:spcPts val="0"/>
              </a:spcBef>
            </a:pPr>
            <a:r>
              <a:rPr lang="en"/>
              <a:t>Ben Lizzotte, Jeremy Riordan, Keith Horde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Kristen Carey, Kai Evenson</a:t>
            </a:r>
          </a:p>
        </p:txBody>
      </p:sp>
      <p:sp>
        <p:nvSpPr>
          <p:cNvPr id="62" name="Shape 62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</a:t>
            </a:r>
            <a:r>
              <a:rPr lang="en" sz="3600"/>
              <a:t>or Research: Learning Goals</a:t>
            </a:r>
          </a:p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>
              <a:spcBef>
                <a:spcPts val="0"/>
              </a:spcBef>
              <a:buSzPct val="100000"/>
            </a:pPr>
            <a:r>
              <a:rPr lang="en" sz="3000"/>
              <a:t>Notebook structure</a:t>
            </a:r>
          </a:p>
          <a:p>
            <a:pPr indent="-419100" lvl="0" marL="457200">
              <a:spcBef>
                <a:spcPts val="0"/>
              </a:spcBef>
              <a:buSzPct val="100000"/>
            </a:pPr>
            <a:r>
              <a:rPr lang="en" sz="3000"/>
              <a:t>Sharing options</a:t>
            </a:r>
          </a:p>
          <a:p>
            <a:pPr indent="-419100" lvl="0" marL="457200">
              <a:spcBef>
                <a:spcPts val="0"/>
              </a:spcBef>
              <a:buSzPct val="100000"/>
            </a:pPr>
            <a:r>
              <a:rPr lang="en"/>
              <a:t>Incorporating</a:t>
            </a:r>
            <a:r>
              <a:rPr lang="en" sz="3000"/>
              <a:t> other file types</a:t>
            </a:r>
          </a:p>
          <a:p>
            <a:pPr indent="-419100" lvl="0" marL="457200">
              <a:spcBef>
                <a:spcPts val="0"/>
              </a:spcBef>
              <a:buSzPct val="100000"/>
            </a:pPr>
            <a:r>
              <a:rPr lang="en" sz="3000"/>
              <a:t>Internal linking</a:t>
            </a:r>
          </a:p>
          <a:p>
            <a:pPr indent="-419100" lvl="0" marL="457200">
              <a:spcBef>
                <a:spcPts val="0"/>
              </a:spcBef>
              <a:buSzPct val="100000"/>
            </a:pPr>
            <a:r>
              <a:rPr lang="en" sz="3000"/>
              <a:t>External linking</a:t>
            </a:r>
          </a:p>
        </p:txBody>
      </p:sp>
      <p:sp>
        <p:nvSpPr>
          <p:cNvPr id="69" name="Shape 69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For the Classroom: Learning Goals </a:t>
            </a:r>
          </a:p>
        </p:txBody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>
              <a:spcBef>
                <a:spcPts val="0"/>
              </a:spcBef>
            </a:pPr>
            <a:r>
              <a:rPr lang="en"/>
              <a:t>Notes as a digital chalkboard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Powerpoint substitute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Document camera substitute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Including material from an external program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Sharing notes with students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Screen capture options</a:t>
            </a:r>
          </a:p>
        </p:txBody>
      </p:sp>
      <p:sp>
        <p:nvSpPr>
          <p:cNvPr id="76" name="Shape 76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Issues with Traditional Notebooks</a:t>
            </a:r>
          </a:p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>
              <a:spcBef>
                <a:spcPts val="0"/>
              </a:spcBef>
              <a:buSzPct val="100000"/>
            </a:pPr>
            <a:r>
              <a:rPr lang="en" sz="2400"/>
              <a:t>Paper notebook storage</a:t>
            </a:r>
          </a:p>
          <a:p>
            <a:pPr indent="-381000" lvl="0" marL="457200">
              <a:spcBef>
                <a:spcPts val="0"/>
              </a:spcBef>
              <a:buSzPct val="100000"/>
            </a:pPr>
            <a:r>
              <a:rPr lang="en" sz="2400"/>
              <a:t>Difficult to share/collaborate</a:t>
            </a:r>
          </a:p>
          <a:p>
            <a:pPr indent="-381000" lvl="0" marL="457200">
              <a:spcBef>
                <a:spcPts val="0"/>
              </a:spcBef>
              <a:buSzPct val="100000"/>
            </a:pPr>
            <a:r>
              <a:rPr lang="en" sz="2400"/>
              <a:t>Easy to lose/destroy</a:t>
            </a:r>
          </a:p>
          <a:p>
            <a:pPr indent="-381000" lvl="0" marL="457200">
              <a:spcBef>
                <a:spcPts val="0"/>
              </a:spcBef>
              <a:buSzPct val="100000"/>
            </a:pPr>
            <a:r>
              <a:rPr lang="en" sz="2400"/>
              <a:t>Accurate time stamps</a:t>
            </a:r>
          </a:p>
          <a:p>
            <a:pPr indent="-381000" lvl="0" marL="457200">
              <a:spcBef>
                <a:spcPts val="0"/>
              </a:spcBef>
              <a:buSzPct val="100000"/>
            </a:pPr>
            <a:r>
              <a:rPr lang="en" sz="2400"/>
              <a:t>Keeping track of and searching for experimental info</a:t>
            </a:r>
          </a:p>
          <a:p>
            <a:pPr indent="-381000" lvl="0" marL="457200">
              <a:spcBef>
                <a:spcPts val="0"/>
              </a:spcBef>
              <a:buSzPct val="100000"/>
            </a:pPr>
            <a:r>
              <a:rPr lang="en" sz="2400"/>
              <a:t>Run out of page space for an experiment</a:t>
            </a:r>
          </a:p>
          <a:p>
            <a:pPr indent="-381000" lvl="0" marL="457200">
              <a:spcBef>
                <a:spcPts val="0"/>
              </a:spcBef>
              <a:buSzPct val="100000"/>
            </a:pPr>
            <a:r>
              <a:rPr lang="en" sz="2400"/>
              <a:t>Including digital information/interactive materials</a:t>
            </a:r>
          </a:p>
          <a:p>
            <a:pPr indent="-381000" lvl="0" marL="457200">
              <a:spcBef>
                <a:spcPts val="0"/>
              </a:spcBef>
              <a:buSzPct val="100000"/>
            </a:pPr>
            <a:r>
              <a:rPr lang="en" sz="2400"/>
              <a:t>Connecting experiments with analysis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Tracking student usage and leaving comments</a:t>
            </a:r>
          </a:p>
        </p:txBody>
      </p:sp>
      <p:sp>
        <p:nvSpPr>
          <p:cNvPr id="83" name="Shape 83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OneNote Details</a:t>
            </a:r>
          </a:p>
        </p:txBody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>
              <a:spcBef>
                <a:spcPts val="0"/>
              </a:spcBef>
            </a:pPr>
            <a:r>
              <a:rPr lang="en"/>
              <a:t>Free application for Windows, Mac, and all mobile platforms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Can be used standalone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Can connect to the cloud (OneDrive)</a:t>
            </a:r>
          </a:p>
          <a:p>
            <a:pPr indent="-228600" lvl="1" marL="914400">
              <a:spcBef>
                <a:spcPts val="0"/>
              </a:spcBef>
            </a:pPr>
            <a:r>
              <a:rPr lang="en"/>
              <a:t>Sharing notebooks -- between devices and collaborators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Web-based interface (like Google Apps)</a:t>
            </a:r>
          </a:p>
        </p:txBody>
      </p:sp>
      <p:sp>
        <p:nvSpPr>
          <p:cNvPr id="90" name="Shape 90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Notebook Format and Linking</a:t>
            </a:r>
          </a:p>
        </p:txBody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7" name="Shape 97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Notebook Sharing</a:t>
            </a:r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4" name="Shape 104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Issues in the classroom</a:t>
            </a:r>
          </a:p>
        </p:txBody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>
              <a:spcBef>
                <a:spcPts val="0"/>
              </a:spcBef>
            </a:pPr>
            <a:r>
              <a:rPr lang="en"/>
              <a:t>Chalkboard = horizontal → Student notebook = vertical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No permanence with the chalkboard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Transitions between multiple technologies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Using non-standard/licensed apps on classroom desktops</a:t>
            </a:r>
          </a:p>
        </p:txBody>
      </p:sp>
      <p:sp>
        <p:nvSpPr>
          <p:cNvPr id="111" name="Shape 111"/>
          <p:cNvSpPr txBox="1"/>
          <p:nvPr>
            <p:ph idx="12" type="sldNum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