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handoutMasterIdLst>
    <p:handoutMasterId r:id="rId29"/>
  </p:handoutMasterIdLst>
  <p:sldIdLst>
    <p:sldId id="267" r:id="rId3"/>
    <p:sldId id="290" r:id="rId4"/>
    <p:sldId id="323" r:id="rId5"/>
    <p:sldId id="322" r:id="rId6"/>
    <p:sldId id="337" r:id="rId7"/>
    <p:sldId id="327" r:id="rId8"/>
    <p:sldId id="348" r:id="rId9"/>
    <p:sldId id="298" r:id="rId10"/>
    <p:sldId id="344" r:id="rId11"/>
    <p:sldId id="345" r:id="rId12"/>
    <p:sldId id="318" r:id="rId13"/>
    <p:sldId id="342" r:id="rId14"/>
    <p:sldId id="339" r:id="rId15"/>
    <p:sldId id="338" r:id="rId16"/>
    <p:sldId id="347" r:id="rId17"/>
    <p:sldId id="334" r:id="rId18"/>
    <p:sldId id="335" r:id="rId19"/>
    <p:sldId id="329" r:id="rId20"/>
    <p:sldId id="336" r:id="rId21"/>
    <p:sldId id="341" r:id="rId22"/>
    <p:sldId id="330" r:id="rId23"/>
    <p:sldId id="331" r:id="rId24"/>
    <p:sldId id="332" r:id="rId25"/>
    <p:sldId id="333" r:id="rId26"/>
    <p:sldId id="346" r:id="rId2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y Hayden" initials="K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800000"/>
    <a:srgbClr val="325C4E"/>
    <a:srgbClr val="CCCC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94687" autoAdjust="0"/>
  </p:normalViewPr>
  <p:slideViewPr>
    <p:cSldViewPr>
      <p:cViewPr varScale="1">
        <p:scale>
          <a:sx n="66" d="100"/>
          <a:sy n="66" d="100"/>
        </p:scale>
        <p:origin x="288" y="53"/>
      </p:cViewPr>
      <p:guideLst>
        <p:guide orient="horz" pos="2160"/>
        <p:guide pos="3840"/>
      </p:guideLst>
    </p:cSldViewPr>
  </p:slideViewPr>
  <p:notesTextViewPr>
    <p:cViewPr>
      <p:scale>
        <a:sx n="100" d="100"/>
        <a:sy n="100" d="100"/>
      </p:scale>
      <p:origin x="0" y="0"/>
    </p:cViewPr>
  </p:notesTextViewPr>
  <p:sorterViewPr>
    <p:cViewPr>
      <p:scale>
        <a:sx n="66" d="100"/>
        <a:sy n="66" d="100"/>
      </p:scale>
      <p:origin x="0" y="9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dirty="0"/>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CF986550-B4F6-4AD7-B220-42D71DCC8A10}" type="datetimeFigureOut">
              <a:rPr lang="en-US" smtClean="0"/>
              <a:pPr/>
              <a:t>11/8/2021</a:t>
            </a:fld>
            <a:endParaRPr lang="en-US" dirty="0"/>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41482140-75EC-42C3-BDE9-6A82973ACA41}" type="slidenum">
              <a:rPr lang="en-US" smtClean="0"/>
              <a:pPr/>
              <a:t>‹#›</a:t>
            </a:fld>
            <a:endParaRPr lang="en-US" dirty="0"/>
          </a:p>
        </p:txBody>
      </p:sp>
    </p:spTree>
    <p:extLst>
      <p:ext uri="{BB962C8B-B14F-4D97-AF65-F5344CB8AC3E}">
        <p14:creationId xmlns:p14="http://schemas.microsoft.com/office/powerpoint/2010/main" val="2633299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dirty="0"/>
          </a:p>
        </p:txBody>
      </p:sp>
      <p:sp>
        <p:nvSpPr>
          <p:cNvPr id="3" name="Date Placeholder 2"/>
          <p:cNvSpPr>
            <a:spLocks noGrp="1"/>
          </p:cNvSpPr>
          <p:nvPr>
            <p:ph type="dt" idx="1"/>
          </p:nvPr>
        </p:nvSpPr>
        <p:spPr>
          <a:xfrm>
            <a:off x="3971292" y="0"/>
            <a:ext cx="3037523" cy="464662"/>
          </a:xfrm>
          <a:prstGeom prst="rect">
            <a:avLst/>
          </a:prstGeom>
        </p:spPr>
        <p:txBody>
          <a:bodyPr vert="horz" lIns="91330" tIns="45665" rIns="91330" bIns="45665" rtlCol="0"/>
          <a:lstStyle>
            <a:lvl1pPr algn="r">
              <a:defRPr sz="1200"/>
            </a:lvl1pPr>
          </a:lstStyle>
          <a:p>
            <a:fld id="{A6877925-A61A-4707-8578-2FD28057F3D3}" type="datetimeFigureOut">
              <a:rPr lang="en-US" smtClean="0"/>
              <a:pPr/>
              <a:t>11/8/2021</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1330" tIns="45665" rIns="91330" bIns="45665" rtlCol="0" anchor="ctr"/>
          <a:lstStyle/>
          <a:p>
            <a:endParaRPr lang="en-US" dirty="0"/>
          </a:p>
        </p:txBody>
      </p:sp>
      <p:sp>
        <p:nvSpPr>
          <p:cNvPr id="5" name="Notes Placeholder 4"/>
          <p:cNvSpPr>
            <a:spLocks noGrp="1"/>
          </p:cNvSpPr>
          <p:nvPr>
            <p:ph type="body" sz="quarter" idx="3"/>
          </p:nvPr>
        </p:nvSpPr>
        <p:spPr>
          <a:xfrm>
            <a:off x="700723" y="4415077"/>
            <a:ext cx="5608954" cy="4183539"/>
          </a:xfrm>
          <a:prstGeom prst="rect">
            <a:avLst/>
          </a:prstGeom>
        </p:spPr>
        <p:txBody>
          <a:bodyPr vert="horz" lIns="91330" tIns="45665" rIns="91330" bIns="456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292" y="8830153"/>
            <a:ext cx="3037523" cy="464662"/>
          </a:xfrm>
          <a:prstGeom prst="rect">
            <a:avLst/>
          </a:prstGeom>
        </p:spPr>
        <p:txBody>
          <a:bodyPr vert="horz" lIns="91330" tIns="45665" rIns="91330" bIns="45665" rtlCol="0" anchor="b"/>
          <a:lstStyle>
            <a:lvl1pPr algn="r">
              <a:defRPr sz="1200"/>
            </a:lvl1pPr>
          </a:lstStyle>
          <a:p>
            <a:fld id="{2ADDC164-9874-4CD6-9BAE-ADCCD46BF080}" type="slidenum">
              <a:rPr lang="en-US" smtClean="0"/>
              <a:pPr/>
              <a:t>‹#›</a:t>
            </a:fld>
            <a:endParaRPr lang="en-US" dirty="0"/>
          </a:p>
        </p:txBody>
      </p:sp>
    </p:spTree>
    <p:extLst>
      <p:ext uri="{BB962C8B-B14F-4D97-AF65-F5344CB8AC3E}">
        <p14:creationId xmlns:p14="http://schemas.microsoft.com/office/powerpoint/2010/main" val="549386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342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342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3425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4800F8-23C9-4E5E-B088-117F28340C1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A21E45-1191-4F81-8FEB-E83621357FD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F40B12-3E33-4D01-9F2D-12DC9561C67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D18C6-ECAC-4283-B878-CDE251F0238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D18C6-ECAC-4283-B878-CDE251F0238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D18C6-ECAC-4283-B878-CDE251F02387}"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AD18C6-ECAC-4283-B878-CDE251F0238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AD18C6-ECAC-4283-B878-CDE251F0238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AD18C6-ECAC-4283-B878-CDE251F0238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AD18C6-ECAC-4283-B878-CDE251F02387}"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AD18C6-ECAC-4283-B878-CDE251F0238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66D2F9-0EB5-4A21-901E-355B25CC805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AD18C6-ECAC-4283-B878-CDE251F02387}"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D18C6-ECAC-4283-B878-CDE251F0238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D18C6-ECAC-4283-B878-CDE251F02387}"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AD18C6-ECAC-4283-B878-CDE251F0238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22A185A-9567-41B2-879F-9A1B3A6461E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A6788E7-F151-4FC5-B73B-911C024D586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477FF0C-75D7-4C17-8701-4D93DDB9143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1896979-6375-4C1F-A95E-746E962A28F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D99F76E-4D4B-461B-8372-FB417D4F0B3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6F1B7FD-AA20-4FFF-AB08-EFE0AE6CEA2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26E5719-D556-47E4-B919-ECE0B657C9D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2C7EB71-4B1D-47E2-9E76-55CED850B08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D18C6-ECAC-4283-B878-CDE251F0238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1" y="1828800"/>
            <a:ext cx="3191109" cy="1554480"/>
          </a:xfrm>
          <a:prstGeom prst="rect">
            <a:avLst/>
          </a:prstGeom>
        </p:spPr>
      </p:pic>
      <p:sp>
        <p:nvSpPr>
          <p:cNvPr id="3" name="Slide Number Placeholder 2"/>
          <p:cNvSpPr>
            <a:spLocks noGrp="1"/>
          </p:cNvSpPr>
          <p:nvPr>
            <p:ph type="sldNum" sz="quarter" idx="12"/>
          </p:nvPr>
        </p:nvSpPr>
        <p:spPr/>
        <p:txBody>
          <a:bodyPr/>
          <a:lstStyle/>
          <a:p>
            <a:pPr>
              <a:defRPr/>
            </a:pPr>
            <a:fld id="{BA66D2F9-0EB5-4A21-901E-355B25CC805E}" type="slidenum">
              <a:rPr lang="en-US" smtClean="0"/>
              <a:pPr>
                <a:defRPr/>
              </a:pPr>
              <a:t>1</a:t>
            </a:fld>
            <a:endParaRPr lang="en-US" dirty="0"/>
          </a:p>
        </p:txBody>
      </p:sp>
      <p:sp>
        <p:nvSpPr>
          <p:cNvPr id="4" name="TextBox 3"/>
          <p:cNvSpPr txBox="1"/>
          <p:nvPr/>
        </p:nvSpPr>
        <p:spPr>
          <a:xfrm>
            <a:off x="0" y="3505201"/>
            <a:ext cx="12192000" cy="646331"/>
          </a:xfrm>
          <a:prstGeom prst="rect">
            <a:avLst/>
          </a:prstGeom>
          <a:solidFill>
            <a:srgbClr val="669900"/>
          </a:solidFill>
        </p:spPr>
        <p:txBody>
          <a:bodyPr wrap="square" rtlCol="0">
            <a:spAutoFit/>
          </a:bodyPr>
          <a:lstStyle/>
          <a:p>
            <a:pPr algn="ctr"/>
            <a:r>
              <a:rPr lang="en-US" sz="3600" dirty="0">
                <a:solidFill>
                  <a:schemeClr val="bg1"/>
                </a:solidFill>
              </a:rPr>
              <a:t>Reimbursement Accounts in 2022</a:t>
            </a:r>
          </a:p>
        </p:txBody>
      </p:sp>
      <p:pic>
        <p:nvPicPr>
          <p:cNvPr id="7" name="Picture 6" descr="Logo, company name&#10;&#10;Description automatically generated">
            <a:extLst>
              <a:ext uri="{FF2B5EF4-FFF2-40B4-BE49-F238E27FC236}">
                <a16:creationId xmlns:a16="http://schemas.microsoft.com/office/drawing/2014/main" id="{BA182375-4519-43B8-8BC1-D566F58ED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2505" y="5904285"/>
            <a:ext cx="2366990" cy="681881"/>
          </a:xfrm>
          <a:prstGeom prst="rect">
            <a:avLst/>
          </a:prstGeom>
        </p:spPr>
      </p:pic>
    </p:spTree>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D99F76E-4D4B-461B-8372-FB417D4F0B32}" type="slidenum">
              <a:rPr lang="en-US" smtClean="0"/>
              <a:pPr>
                <a:defRPr/>
              </a:pPr>
              <a:t>10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3143250" cy="87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207" y="644526"/>
            <a:ext cx="53530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90800" y="1752600"/>
            <a:ext cx="70104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Purchase  various over-the-counter items using your GDI Debit Card.</a:t>
            </a:r>
          </a:p>
          <a:p>
            <a:endParaRPr lang="en-US" sz="2400" dirty="0"/>
          </a:p>
          <a:p>
            <a:pPr marL="285750" indent="-285750">
              <a:buFont typeface="Arial" panose="020B0604020202020204" pitchFamily="34" charset="0"/>
              <a:buChar char="•"/>
            </a:pPr>
            <a:r>
              <a:rPr lang="en-US" sz="2400" dirty="0"/>
              <a:t>If items require a physician prescription, they  are marked as “Rx” and you are prompted to upload the prescription through the web-site.</a:t>
            </a:r>
          </a:p>
          <a:p>
            <a:endParaRPr lang="en-US" sz="2400" dirty="0"/>
          </a:p>
          <a:p>
            <a:pPr marL="285750" indent="-285750">
              <a:buFont typeface="Arial" panose="020B0604020202020204" pitchFamily="34" charset="0"/>
              <a:buChar char="•"/>
            </a:pPr>
            <a:r>
              <a:rPr lang="en-US" sz="2400" dirty="0">
                <a:solidFill>
                  <a:srgbClr val="FF0000"/>
                </a:solidFill>
              </a:rPr>
              <a:t>Easy to use! </a:t>
            </a:r>
          </a:p>
        </p:txBody>
      </p:sp>
    </p:spTree>
    <p:extLst>
      <p:ext uri="{BB962C8B-B14F-4D97-AF65-F5344CB8AC3E}">
        <p14:creationId xmlns:p14="http://schemas.microsoft.com/office/powerpoint/2010/main" val="99833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 y="724845"/>
            <a:ext cx="12192000" cy="639762"/>
          </a:xfrm>
          <a:solidFill>
            <a:srgbClr val="669900"/>
          </a:solidFill>
        </p:spPr>
        <p:txBody>
          <a:bodyPr/>
          <a:lstStyle/>
          <a:p>
            <a:br>
              <a:rPr lang="en-US" sz="3200" dirty="0">
                <a:solidFill>
                  <a:schemeClr val="bg1"/>
                </a:solidFill>
              </a:rPr>
            </a:br>
            <a:r>
              <a:rPr lang="en-US" sz="3200" dirty="0">
                <a:solidFill>
                  <a:schemeClr val="bg1"/>
                </a:solidFill>
              </a:rPr>
              <a:t>Carryover of 2021 Balances into 2022 </a:t>
            </a:r>
            <a:br>
              <a:rPr lang="en-US" sz="3200" dirty="0">
                <a:solidFill>
                  <a:schemeClr val="bg1"/>
                </a:solidFill>
              </a:rPr>
            </a:br>
            <a:endParaRPr lang="en-US" sz="3200" dirty="0">
              <a:solidFill>
                <a:schemeClr val="bg1"/>
              </a:solidFill>
            </a:endParaRPr>
          </a:p>
        </p:txBody>
      </p:sp>
      <p:sp>
        <p:nvSpPr>
          <p:cNvPr id="3" name="Content Placeholder 2"/>
          <p:cNvSpPr>
            <a:spLocks noGrp="1"/>
          </p:cNvSpPr>
          <p:nvPr>
            <p:ph idx="1"/>
          </p:nvPr>
        </p:nvSpPr>
        <p:spPr>
          <a:xfrm>
            <a:off x="1524000" y="2090416"/>
            <a:ext cx="8839200" cy="4386584"/>
          </a:xfrm>
        </p:spPr>
        <p:txBody>
          <a:bodyPr/>
          <a:lstStyle/>
          <a:p>
            <a:r>
              <a:rPr lang="en-US" sz="2000" dirty="0">
                <a:highlight>
                  <a:srgbClr val="FFFF00"/>
                </a:highlight>
              </a:rPr>
              <a:t>100% of unused balances </a:t>
            </a:r>
            <a:r>
              <a:rPr lang="en-US" sz="2000" dirty="0"/>
              <a:t>in your Healthcare, Limited Purpose Healthcare or your Dependent Care Reimbursement Account may be carried over from 2021 to 2022. </a:t>
            </a:r>
            <a:r>
              <a:rPr lang="en-US" sz="2000" b="1" i="1" dirty="0"/>
              <a:t> </a:t>
            </a:r>
            <a:r>
              <a:rPr lang="en-US" sz="2000" i="1" dirty="0">
                <a:solidFill>
                  <a:srgbClr val="800000"/>
                </a:solidFill>
              </a:rPr>
              <a:t>Note that this is a special pandemic related option that Bates has adopted. We anticipate that normal rules will resume for the 2023 plan year. </a:t>
            </a:r>
            <a:endParaRPr lang="en-US" sz="2000" dirty="0">
              <a:solidFill>
                <a:srgbClr val="800000"/>
              </a:solidFill>
            </a:endParaRPr>
          </a:p>
          <a:p>
            <a:pPr marL="0" indent="0">
              <a:buNone/>
            </a:pPr>
            <a:endParaRPr lang="en-US" sz="2000" dirty="0"/>
          </a:p>
          <a:p>
            <a:r>
              <a:rPr lang="en-US" sz="2000" dirty="0"/>
              <a:t>Your carryover amount will be immediately available for 2022 claims as well as remaining available for 2021 claims throughout the 90-day run-out period. </a:t>
            </a:r>
          </a:p>
          <a:p>
            <a:pPr marL="0" indent="0">
              <a:buNone/>
            </a:pPr>
            <a:endParaRPr lang="en-US" sz="2000" dirty="0"/>
          </a:p>
          <a:p>
            <a:r>
              <a:rPr lang="en-US" sz="2000" dirty="0"/>
              <a:t>Starting a new HSA in 2021? You may direct your Healthcare carryover funds into a Limited Purpose Reimbursement Account.</a:t>
            </a:r>
          </a:p>
          <a:p>
            <a:endParaRPr lang="en-US" dirty="0"/>
          </a:p>
          <a:p>
            <a:endParaRPr lang="en-US" dirty="0"/>
          </a:p>
        </p:txBody>
      </p:sp>
      <p:sp>
        <p:nvSpPr>
          <p:cNvPr id="6" name="Slide Number Placeholder 5"/>
          <p:cNvSpPr>
            <a:spLocks noGrp="1"/>
          </p:cNvSpPr>
          <p:nvPr>
            <p:ph type="sldNum" sz="quarter" idx="12"/>
          </p:nvPr>
        </p:nvSpPr>
        <p:spPr/>
        <p:txBody>
          <a:bodyPr/>
          <a:lstStyle/>
          <a:p>
            <a:pPr>
              <a:defRPr/>
            </a:pPr>
            <a:fld id="{BA66D2F9-0EB5-4A21-901E-355B25CC805E}" type="slidenum">
              <a:rPr lang="en-US" smtClean="0"/>
              <a:pPr>
                <a:defRPr/>
              </a:pPr>
              <a:t>11</a:t>
            </a:fld>
            <a:endParaRPr lang="en-US" dirty="0"/>
          </a:p>
        </p:txBody>
      </p:sp>
    </p:spTree>
    <p:extLst>
      <p:ext uri="{BB962C8B-B14F-4D97-AF65-F5344CB8AC3E}">
        <p14:creationId xmlns:p14="http://schemas.microsoft.com/office/powerpoint/2010/main" val="386380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8" y="511066"/>
            <a:ext cx="12192000" cy="708134"/>
          </a:xfrm>
          <a:solidFill>
            <a:srgbClr val="669900"/>
          </a:solidFill>
        </p:spPr>
        <p:txBody>
          <a:bodyPr/>
          <a:lstStyle/>
          <a:p>
            <a:r>
              <a:rPr lang="en-US" sz="3200" b="1" dirty="0">
                <a:solidFill>
                  <a:schemeClr val="bg1"/>
                </a:solidFill>
              </a:rPr>
              <a:t>Here’s how the Carryover works at Bates!</a:t>
            </a:r>
          </a:p>
        </p:txBody>
      </p:sp>
      <p:sp>
        <p:nvSpPr>
          <p:cNvPr id="3" name="Content Placeholder 2"/>
          <p:cNvSpPr>
            <a:spLocks noGrp="1"/>
          </p:cNvSpPr>
          <p:nvPr>
            <p:ph idx="1"/>
          </p:nvPr>
        </p:nvSpPr>
        <p:spPr>
          <a:xfrm>
            <a:off x="4343400" y="1905000"/>
            <a:ext cx="5887278" cy="3886200"/>
          </a:xfrm>
        </p:spPr>
        <p:txBody>
          <a:bodyPr/>
          <a:lstStyle/>
          <a:p>
            <a:r>
              <a:rPr lang="en-US" sz="1800" dirty="0"/>
              <a:t>Bates participants have a $100 minimum annual election.</a:t>
            </a:r>
          </a:p>
          <a:p>
            <a:pPr>
              <a:buNone/>
            </a:pPr>
            <a:endParaRPr lang="en-US" sz="1800" dirty="0"/>
          </a:p>
          <a:p>
            <a:r>
              <a:rPr lang="en-US" sz="1800" dirty="0"/>
              <a:t>If your year-end balance is $100 or greater, you may carryover your balance without making a new 2022 election.</a:t>
            </a:r>
          </a:p>
          <a:p>
            <a:pPr>
              <a:buNone/>
            </a:pPr>
            <a:endParaRPr lang="en-US" sz="1800" dirty="0"/>
          </a:p>
          <a:p>
            <a:r>
              <a:rPr lang="en-US" sz="1800" dirty="0"/>
              <a:t>If your year-end balance is less than $100 and you do not make a new election for 2022, your carryover will be forfeited.</a:t>
            </a:r>
          </a:p>
          <a:p>
            <a:endParaRPr lang="en-US" sz="1800" dirty="0"/>
          </a:p>
          <a:p>
            <a:endParaRPr lang="en-US" dirty="0"/>
          </a:p>
        </p:txBody>
      </p:sp>
      <p:sp>
        <p:nvSpPr>
          <p:cNvPr id="6" name="Slide Number Placeholder 5"/>
          <p:cNvSpPr>
            <a:spLocks noGrp="1"/>
          </p:cNvSpPr>
          <p:nvPr>
            <p:ph type="sldNum" sz="quarter" idx="12"/>
          </p:nvPr>
        </p:nvSpPr>
        <p:spPr/>
        <p:txBody>
          <a:bodyPr/>
          <a:lstStyle/>
          <a:p>
            <a:pPr>
              <a:defRPr/>
            </a:pPr>
            <a:fld id="{BA66D2F9-0EB5-4A21-901E-355B25CC805E}" type="slidenum">
              <a:rPr lang="en-US" smtClean="0"/>
              <a:pPr>
                <a:defRPr/>
              </a:pPr>
              <a:t>12</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1" y="2286000"/>
            <a:ext cx="23082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80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030"/>
            <a:ext cx="12192000" cy="813038"/>
          </a:xfrm>
          <a:solidFill>
            <a:srgbClr val="669900"/>
          </a:solidFill>
        </p:spPr>
        <p:txBody>
          <a:bodyPr/>
          <a:lstStyle/>
          <a:p>
            <a:r>
              <a:rPr lang="en-US" sz="4000" dirty="0">
                <a:solidFill>
                  <a:schemeClr val="bg1"/>
                </a:solidFill>
              </a:rPr>
              <a:t>Dependent Care Reimbursement Account</a:t>
            </a:r>
          </a:p>
        </p:txBody>
      </p:sp>
      <p:sp>
        <p:nvSpPr>
          <p:cNvPr id="5" name="TextBox 4"/>
          <p:cNvSpPr txBox="1"/>
          <p:nvPr/>
        </p:nvSpPr>
        <p:spPr>
          <a:xfrm>
            <a:off x="2819400" y="1582410"/>
            <a:ext cx="6172200" cy="4662815"/>
          </a:xfrm>
          <a:prstGeom prst="rect">
            <a:avLst/>
          </a:prstGeom>
          <a:noFill/>
        </p:spPr>
        <p:txBody>
          <a:bodyPr wrap="square" rtlCol="0">
            <a:spAutoFit/>
          </a:bodyPr>
          <a:lstStyle/>
          <a:p>
            <a:r>
              <a:rPr lang="en-US" sz="2000" dirty="0">
                <a:latin typeface="+mn-lt"/>
              </a:rPr>
              <a:t>Set aside pre-tax money from your income to cover eligible day care expenses for children up to their 13</a:t>
            </a:r>
            <a:r>
              <a:rPr lang="en-US" sz="2000" baseline="30000" dirty="0">
                <a:latin typeface="+mn-lt"/>
              </a:rPr>
              <a:t>th</a:t>
            </a:r>
            <a:r>
              <a:rPr lang="en-US" sz="2000" dirty="0">
                <a:latin typeface="+mn-lt"/>
              </a:rPr>
              <a:t> birthday.</a:t>
            </a:r>
          </a:p>
          <a:p>
            <a:endParaRPr lang="en-US" sz="2000" b="1" dirty="0">
              <a:latin typeface="+mn-lt"/>
            </a:endParaRPr>
          </a:p>
          <a:p>
            <a:pPr marL="342900" indent="-342900">
              <a:buFont typeface="Arial" panose="020B0604020202020204" pitchFamily="34" charset="0"/>
              <a:buChar char="•"/>
            </a:pPr>
            <a:r>
              <a:rPr lang="en-US" sz="2000" dirty="0">
                <a:latin typeface="+mn-lt"/>
              </a:rPr>
              <a:t>Up to $5000 per year for single parents or for  married parents filing a joint tax return</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a:latin typeface="+mn-lt"/>
              </a:rPr>
              <a:t>Up to $2500 per year for married couples filing separate tax returns</a:t>
            </a:r>
          </a:p>
          <a:p>
            <a:pPr marL="342900" indent="-342900">
              <a:buFont typeface="Arial" panose="020B0604020202020204" pitchFamily="34" charset="0"/>
              <a:buChar char="•"/>
            </a:pPr>
            <a:endParaRPr lang="en-US" b="1" dirty="0">
              <a:latin typeface="+mn-lt"/>
            </a:endParaRPr>
          </a:p>
          <a:p>
            <a:pPr marL="800100" lvl="1" indent="-342900">
              <a:buFont typeface="Wingdings" panose="05000000000000000000" pitchFamily="2" charset="2"/>
              <a:buChar char="§"/>
            </a:pPr>
            <a:r>
              <a:rPr lang="en-US" b="1" dirty="0">
                <a:latin typeface="+mn-lt"/>
              </a:rPr>
              <a:t>Eligible expenses</a:t>
            </a:r>
            <a:r>
              <a:rPr lang="en-US" dirty="0">
                <a:latin typeface="+mn-lt"/>
              </a:rPr>
              <a:t>: Before &amp; after school care, pre-school, day camps, fees paid to a provider in your home or their home</a:t>
            </a:r>
          </a:p>
          <a:p>
            <a:pPr marL="800100" lvl="1" indent="-342900">
              <a:buFont typeface="Wingdings" panose="05000000000000000000" pitchFamily="2" charset="2"/>
              <a:buChar char="§"/>
            </a:pPr>
            <a:r>
              <a:rPr lang="en-US" b="1" u="sng" dirty="0">
                <a:latin typeface="+mn-lt"/>
              </a:rPr>
              <a:t>In</a:t>
            </a:r>
            <a:r>
              <a:rPr lang="en-US" b="1" dirty="0">
                <a:latin typeface="+mn-lt"/>
              </a:rPr>
              <a:t>eligible expenses</a:t>
            </a:r>
            <a:r>
              <a:rPr lang="en-US" b="1" dirty="0">
                <a:solidFill>
                  <a:schemeClr val="accent1">
                    <a:lumMod val="25000"/>
                  </a:schemeClr>
                </a:solidFill>
                <a:latin typeface="+mn-lt"/>
              </a:rPr>
              <a:t>: </a:t>
            </a:r>
            <a:r>
              <a:rPr lang="en-US" dirty="0">
                <a:latin typeface="+mn-lt"/>
              </a:rPr>
              <a:t>Kindergarten, child support payments, overnight camp, incidental babysitting</a:t>
            </a:r>
            <a:endParaRPr lang="en-US" b="1" dirty="0">
              <a:solidFill>
                <a:schemeClr val="accent2">
                  <a:lumMod val="75000"/>
                </a:schemeClr>
              </a:solidFill>
              <a:latin typeface="+mn-lt"/>
            </a:endParaRPr>
          </a:p>
          <a:p>
            <a:endParaRPr lang="en-US" sz="900" b="1" dirty="0">
              <a:solidFill>
                <a:schemeClr val="accent2">
                  <a:lumMod val="75000"/>
                </a:schemeClr>
              </a:solidFill>
            </a:endParaRPr>
          </a:p>
        </p:txBody>
      </p:sp>
      <p:pic>
        <p:nvPicPr>
          <p:cNvPr id="1026" name="Picture 2" descr="C:\Documents and Settings\Lisa\Local Settings\Temporary Internet Files\Content.IE5\2JSTM34V\MP900439398[1].jpg"/>
          <p:cNvPicPr>
            <a:picLocks noChangeAspect="1" noChangeArrowheads="1"/>
          </p:cNvPicPr>
          <p:nvPr/>
        </p:nvPicPr>
        <p:blipFill rotWithShape="1">
          <a:blip r:embed="rId2" cstate="print"/>
          <a:srcRect l="42772" r="12157"/>
          <a:stretch/>
        </p:blipFill>
        <p:spPr bwMode="auto">
          <a:xfrm>
            <a:off x="9281968" y="2362200"/>
            <a:ext cx="1756064" cy="3046383"/>
          </a:xfrm>
          <a:prstGeom prst="rect">
            <a:avLst/>
          </a:prstGeom>
          <a:noFill/>
          <a:effectLst>
            <a:softEdge rad="63500"/>
          </a:effectLst>
        </p:spPr>
      </p:pic>
      <p:sp>
        <p:nvSpPr>
          <p:cNvPr id="3" name="Slide Number Placeholder 2"/>
          <p:cNvSpPr>
            <a:spLocks noGrp="1"/>
          </p:cNvSpPr>
          <p:nvPr>
            <p:ph type="sldNum" sz="quarter" idx="12"/>
          </p:nvPr>
        </p:nvSpPr>
        <p:spPr/>
        <p:txBody>
          <a:bodyPr/>
          <a:lstStyle/>
          <a:p>
            <a:pPr>
              <a:defRPr/>
            </a:pPr>
            <a:fld id="{BA66D2F9-0EB5-4A21-901E-355B25CC805E}" type="slidenum">
              <a:rPr lang="en-US" smtClean="0"/>
              <a:pPr>
                <a:defRPr/>
              </a:pPr>
              <a:t>13</a:t>
            </a:fld>
            <a:endParaRPr lang="en-US" dirty="0"/>
          </a:p>
        </p:txBody>
      </p:sp>
      <p:sp>
        <p:nvSpPr>
          <p:cNvPr id="6" name="Oval 5">
            <a:extLst>
              <a:ext uri="{FF2B5EF4-FFF2-40B4-BE49-F238E27FC236}">
                <a16:creationId xmlns:a16="http://schemas.microsoft.com/office/drawing/2014/main" id="{02854A77-1350-4237-B7FB-BDB8C39BB56E}"/>
              </a:ext>
            </a:extLst>
          </p:cNvPr>
          <p:cNvSpPr/>
          <p:nvPr/>
        </p:nvSpPr>
        <p:spPr>
          <a:xfrm>
            <a:off x="319231" y="2491222"/>
            <a:ext cx="2347770" cy="2093902"/>
          </a:xfrm>
          <a:prstGeom prst="ellipse">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7251F4-64A4-4B8A-98EC-BBCF79A6129B}"/>
              </a:ext>
            </a:extLst>
          </p:cNvPr>
          <p:cNvSpPr txBox="1"/>
          <p:nvPr/>
        </p:nvSpPr>
        <p:spPr>
          <a:xfrm>
            <a:off x="356887" y="2715868"/>
            <a:ext cx="2386314" cy="1644610"/>
          </a:xfrm>
          <a:prstGeom prst="teardrop">
            <a:avLst/>
          </a:prstGeom>
          <a:noFill/>
        </p:spPr>
        <p:txBody>
          <a:bodyPr wrap="square" rtlCol="0">
            <a:spAutoFit/>
          </a:bodyPr>
          <a:lstStyle/>
          <a:p>
            <a:r>
              <a:rPr lang="en-US" sz="1400" dirty="0">
                <a:solidFill>
                  <a:schemeClr val="bg1"/>
                </a:solidFill>
              </a:rPr>
              <a:t>Special 2021 legislation allowed a higher maximum which does not continue for 2022!</a:t>
            </a:r>
          </a:p>
        </p:txBody>
      </p:sp>
    </p:spTree>
    <p:extLst>
      <p:ext uri="{BB962C8B-B14F-4D97-AF65-F5344CB8AC3E}">
        <p14:creationId xmlns:p14="http://schemas.microsoft.com/office/powerpoint/2010/main" val="22884703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814491"/>
            <a:ext cx="12192000" cy="1143000"/>
          </a:xfrm>
          <a:prstGeom prst="rect">
            <a:avLst/>
          </a:prstGeom>
          <a:solidFill>
            <a:srgbClr val="669900"/>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a:solidFill>
                  <a:schemeClr val="tx1"/>
                </a:solidFill>
              </a:rPr>
              <a:t>                          </a:t>
            </a:r>
            <a:r>
              <a:rPr lang="en-US" sz="3600" kern="0" dirty="0">
                <a:solidFill>
                  <a:schemeClr val="bg1"/>
                </a:solidFill>
              </a:rPr>
              <a:t>Tools for Managing</a:t>
            </a:r>
          </a:p>
          <a:p>
            <a:r>
              <a:rPr lang="en-US" sz="3600" kern="0" dirty="0">
                <a:solidFill>
                  <a:schemeClr val="bg1"/>
                </a:solidFill>
              </a:rPr>
              <a:t>                            your Accounts</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707" t="37376" r="707"/>
          <a:stretch/>
        </p:blipFill>
        <p:spPr>
          <a:xfrm>
            <a:off x="2438400" y="2438400"/>
            <a:ext cx="2341880" cy="2199861"/>
          </a:xfrm>
          <a:prstGeom prst="ellipse">
            <a:avLst/>
          </a:prstGeom>
          <a:ln>
            <a:noFill/>
          </a:ln>
          <a:effectLst>
            <a:softEdge rad="112500"/>
          </a:effectLst>
        </p:spPr>
      </p:pic>
      <p:sp>
        <p:nvSpPr>
          <p:cNvPr id="4" name="Slide Number Placeholder 3"/>
          <p:cNvSpPr>
            <a:spLocks noGrp="1"/>
          </p:cNvSpPr>
          <p:nvPr>
            <p:ph type="sldNum" sz="quarter" idx="12"/>
          </p:nvPr>
        </p:nvSpPr>
        <p:spPr/>
        <p:txBody>
          <a:bodyPr/>
          <a:lstStyle/>
          <a:p>
            <a:pPr>
              <a:defRPr/>
            </a:pPr>
            <a:fld id="{4D99F76E-4D4B-461B-8372-FB417D4F0B32}" type="slidenum">
              <a:rPr lang="en-US" smtClean="0"/>
              <a:pPr>
                <a:defRPr/>
              </a:pPr>
              <a:t>14</a:t>
            </a:fld>
            <a:endParaRPr lang="en-US" dirty="0"/>
          </a:p>
        </p:txBody>
      </p:sp>
    </p:spTree>
    <p:extLst>
      <p:ext uri="{BB962C8B-B14F-4D97-AF65-F5344CB8AC3E}">
        <p14:creationId xmlns:p14="http://schemas.microsoft.com/office/powerpoint/2010/main" val="241192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88666" y="1536244"/>
            <a:ext cx="5105401" cy="4708981"/>
          </a:xfrm>
          <a:prstGeom prst="rect">
            <a:avLst/>
          </a:prstGeom>
        </p:spPr>
        <p:txBody>
          <a:bodyPr wrap="square">
            <a:spAutoFit/>
          </a:bodyPr>
          <a:lstStyle/>
          <a:p>
            <a:pPr marL="285750" indent="-285750">
              <a:buFont typeface="Arial" panose="020B0604020202020204" pitchFamily="34" charset="0"/>
              <a:buChar char="•"/>
            </a:pPr>
            <a:r>
              <a:rPr lang="en-US" sz="1600" dirty="0">
                <a:latin typeface="+mn-lt"/>
              </a:rPr>
              <a:t>Every participant in a Healthcare or Limited Purpose Healthcare Account has the use of a debit card at no cost. (Two cards issued to each participant.) </a:t>
            </a: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600" dirty="0"/>
              <a:t>Please keep your cards from year-to-year as they have a 5-year life! </a:t>
            </a:r>
          </a:p>
          <a:p>
            <a:endParaRPr lang="en-US" sz="1600" b="1" dirty="0">
              <a:latin typeface="+mn-lt"/>
            </a:endParaRPr>
          </a:p>
          <a:p>
            <a:pPr marL="285750" indent="-285750">
              <a:buFont typeface="Arial" panose="020B0604020202020204" pitchFamily="34" charset="0"/>
              <a:buChar char="•"/>
            </a:pPr>
            <a:r>
              <a:rPr lang="en-US" sz="1600" dirty="0">
                <a:latin typeface="+mn-lt"/>
              </a:rPr>
              <a:t>If you are new to the Healthcare accounts in 2022 you will be issued a card.  If you prefer to file claims via web, mobile app, fax or mail – you may still do so.  </a:t>
            </a: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600" dirty="0">
                <a:highlight>
                  <a:srgbClr val="FFFF00"/>
                </a:highlight>
                <a:latin typeface="+mn-lt"/>
              </a:rPr>
              <a:t>If you lose your card or need additional cards</a:t>
            </a:r>
            <a:r>
              <a:rPr lang="en-US" sz="1600" b="1" dirty="0">
                <a:highlight>
                  <a:srgbClr val="FFFF00"/>
                </a:highlight>
                <a:latin typeface="+mn-lt"/>
              </a:rPr>
              <a:t>, </a:t>
            </a:r>
            <a:r>
              <a:rPr lang="en-US" sz="1600" dirty="0">
                <a:highlight>
                  <a:srgbClr val="FFFF00"/>
                </a:highlight>
                <a:latin typeface="+mn-lt"/>
              </a:rPr>
              <a:t>call GDI at 800-626-3539. A $10 fee will be deducted from your balance.</a:t>
            </a:r>
          </a:p>
          <a:p>
            <a:pPr marL="285750" indent="-285750">
              <a:buFont typeface="Arial" panose="020B0604020202020204" pitchFamily="34" charset="0"/>
              <a:buChar char="•"/>
            </a:pPr>
            <a:endParaRPr lang="en-US" sz="1400" dirty="0">
              <a:latin typeface="+mn-lt"/>
            </a:endParaRPr>
          </a:p>
          <a:p>
            <a:pPr lvl="1"/>
            <a:endParaRPr lang="en-US" sz="1200" dirty="0">
              <a:latin typeface="+mn-lt"/>
            </a:endParaRPr>
          </a:p>
          <a:p>
            <a:pPr marL="342900" indent="-342900">
              <a:buFont typeface="Arial" panose="020B0604020202020204" pitchFamily="34" charset="0"/>
              <a:buChar char="•"/>
            </a:pPr>
            <a:endParaRPr lang="en-US" dirty="0"/>
          </a:p>
        </p:txBody>
      </p:sp>
      <p:sp>
        <p:nvSpPr>
          <p:cNvPr id="8" name="TextBox 7"/>
          <p:cNvSpPr txBox="1"/>
          <p:nvPr/>
        </p:nvSpPr>
        <p:spPr>
          <a:xfrm>
            <a:off x="0" y="457200"/>
            <a:ext cx="12192000" cy="584775"/>
          </a:xfrm>
          <a:prstGeom prst="rect">
            <a:avLst/>
          </a:prstGeom>
          <a:solidFill>
            <a:srgbClr val="669900"/>
          </a:solidFill>
        </p:spPr>
        <p:txBody>
          <a:bodyPr wrap="square" rtlCol="0">
            <a:spAutoFit/>
          </a:bodyPr>
          <a:lstStyle/>
          <a:p>
            <a:pPr algn="ctr"/>
            <a:r>
              <a:rPr lang="en-US" sz="3200" dirty="0">
                <a:solidFill>
                  <a:schemeClr val="bg1"/>
                </a:solidFill>
              </a:rPr>
              <a:t>GDI Debit Card</a:t>
            </a:r>
          </a:p>
        </p:txBody>
      </p:sp>
      <p:pic>
        <p:nvPicPr>
          <p:cNvPr id="7170" name="Picture 2" descr="https://origin.ih.constantcontact.com/fs111/1101613334937/img/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667000"/>
            <a:ext cx="2651082" cy="17373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4D99F76E-4D4B-461B-8372-FB417D4F0B32}" type="slidenum">
              <a:rPr lang="en-US" smtClean="0"/>
              <a:pPr>
                <a:defRPr/>
              </a:pPr>
              <a:t>15</a:t>
            </a:fld>
            <a:endParaRPr lang="en-US" dirty="0"/>
          </a:p>
        </p:txBody>
      </p:sp>
    </p:spTree>
    <p:extLst>
      <p:ext uri="{BB962C8B-B14F-4D97-AF65-F5344CB8AC3E}">
        <p14:creationId xmlns:p14="http://schemas.microsoft.com/office/powerpoint/2010/main" val="2515342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15254" y="1632513"/>
            <a:ext cx="5105401" cy="5201424"/>
          </a:xfrm>
          <a:prstGeom prst="rect">
            <a:avLst/>
          </a:prstGeom>
        </p:spPr>
        <p:txBody>
          <a:bodyPr wrap="square">
            <a:spAutoFit/>
          </a:bodyPr>
          <a:lstStyle/>
          <a:p>
            <a:pPr marL="285750" indent="-285750">
              <a:buFont typeface="Arial" panose="020B0604020202020204" pitchFamily="34" charset="0"/>
              <a:buChar char="•"/>
            </a:pPr>
            <a:r>
              <a:rPr lang="en-US" sz="1600" dirty="0">
                <a:latin typeface="+mn-lt"/>
              </a:rPr>
              <a:t>Access your annual Healthcare Reimbursement or Limited Purpose Healthcare Account dollars at the point of sale. No more paper claims!</a:t>
            </a: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600" dirty="0">
                <a:latin typeface="+mn-lt"/>
              </a:rPr>
              <a:t>Card may be used at any Medical, Vision or Dental provider who accepts MasterCard. </a:t>
            </a: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600" dirty="0"/>
              <a:t>The card does not require a PIN, but you may request one by calling 1-866-898-9795.   </a:t>
            </a:r>
          </a:p>
          <a:p>
            <a:endParaRPr lang="en-US" sz="1600" b="1" dirty="0">
              <a:latin typeface="+mn-lt"/>
            </a:endParaRPr>
          </a:p>
          <a:p>
            <a:pPr marL="285750" indent="-285750">
              <a:buFont typeface="Arial" panose="020B0604020202020204" pitchFamily="34" charset="0"/>
              <a:buChar char="•"/>
            </a:pPr>
            <a:r>
              <a:rPr lang="en-US" sz="1600" dirty="0">
                <a:latin typeface="+mn-lt"/>
              </a:rPr>
              <a:t>Order additional cards – for your spouse and for adult dependent children. </a:t>
            </a: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600" dirty="0">
                <a:highlight>
                  <a:srgbClr val="FFFF00"/>
                </a:highlight>
                <a:latin typeface="+mn-lt"/>
              </a:rPr>
              <a:t>Be sure to save your receipts, in case your card transaction can’t be automatically substantiated. The GDI Mobile App with text alerts is a great tool to manage card transaction substantiation. </a:t>
            </a:r>
          </a:p>
          <a:p>
            <a:pPr marL="285750" indent="-285750">
              <a:buFont typeface="Arial" panose="020B0604020202020204" pitchFamily="34" charset="0"/>
              <a:buChar char="•"/>
            </a:pPr>
            <a:endParaRPr lang="en-US" sz="1600" dirty="0">
              <a:latin typeface="+mn-lt"/>
            </a:endParaRPr>
          </a:p>
          <a:p>
            <a:endParaRPr lang="en-US" sz="1400" dirty="0">
              <a:latin typeface="+mn-lt"/>
            </a:endParaRPr>
          </a:p>
          <a:p>
            <a:pPr lvl="1"/>
            <a:endParaRPr lang="en-US" sz="1200" dirty="0">
              <a:latin typeface="+mn-lt"/>
            </a:endParaRPr>
          </a:p>
          <a:p>
            <a:pPr marL="342900" indent="-342900">
              <a:buFont typeface="Arial" panose="020B0604020202020204" pitchFamily="34" charset="0"/>
              <a:buChar char="•"/>
            </a:pPr>
            <a:endParaRPr lang="en-US" dirty="0"/>
          </a:p>
        </p:txBody>
      </p:sp>
      <p:sp>
        <p:nvSpPr>
          <p:cNvPr id="8" name="TextBox 7"/>
          <p:cNvSpPr txBox="1"/>
          <p:nvPr/>
        </p:nvSpPr>
        <p:spPr>
          <a:xfrm>
            <a:off x="0" y="626721"/>
            <a:ext cx="12192000" cy="584775"/>
          </a:xfrm>
          <a:prstGeom prst="rect">
            <a:avLst/>
          </a:prstGeom>
          <a:solidFill>
            <a:srgbClr val="669900"/>
          </a:solidFill>
        </p:spPr>
        <p:txBody>
          <a:bodyPr wrap="square" rtlCol="0">
            <a:spAutoFit/>
          </a:bodyPr>
          <a:lstStyle/>
          <a:p>
            <a:pPr algn="ctr"/>
            <a:r>
              <a:rPr lang="en-US" sz="3200" dirty="0">
                <a:solidFill>
                  <a:schemeClr val="bg1"/>
                </a:solidFill>
              </a:rPr>
              <a:t>GDI Debit Card – Basic Facts </a:t>
            </a:r>
          </a:p>
        </p:txBody>
      </p:sp>
      <p:pic>
        <p:nvPicPr>
          <p:cNvPr id="7170" name="Picture 2" descr="https://origin.ih.constantcontact.com/fs111/1101613334937/img/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799" y="2651760"/>
            <a:ext cx="2651082" cy="17373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4D99F76E-4D4B-461B-8372-FB417D4F0B32}" type="slidenum">
              <a:rPr lang="en-US" smtClean="0"/>
              <a:pPr>
                <a:defRPr/>
              </a:pPr>
              <a:t>16</a:t>
            </a:fld>
            <a:endParaRPr lang="en-US" dirty="0"/>
          </a:p>
        </p:txBody>
      </p:sp>
    </p:spTree>
    <p:extLst>
      <p:ext uri="{BB962C8B-B14F-4D97-AF65-F5344CB8AC3E}">
        <p14:creationId xmlns:p14="http://schemas.microsoft.com/office/powerpoint/2010/main" val="316289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7278" y="1823966"/>
            <a:ext cx="8285923" cy="738664"/>
          </a:xfrm>
          <a:prstGeom prst="rect">
            <a:avLst/>
          </a:prstGeom>
        </p:spPr>
        <p:txBody>
          <a:bodyPr wrap="square">
            <a:spAutoFit/>
          </a:bodyPr>
          <a:lstStyle/>
          <a:p>
            <a:pPr lvl="1"/>
            <a:r>
              <a:rPr lang="en-US" sz="1200" b="1" dirty="0">
                <a:solidFill>
                  <a:srgbClr val="FFFFFF"/>
                </a:solidFill>
                <a:latin typeface="Verdana"/>
                <a:ea typeface="Times New Roman"/>
              </a:rPr>
              <a:t>Type of Charge on Debit Card</a:t>
            </a:r>
            <a:endParaRPr lang="en-US" sz="1200" dirty="0">
              <a:latin typeface="Times New Roman"/>
              <a:ea typeface="Times New Roman"/>
            </a:endParaRPr>
          </a:p>
          <a:p>
            <a:pPr lvl="1"/>
            <a:endParaRPr lang="en-US" sz="1200" dirty="0">
              <a:latin typeface="+mn-lt"/>
            </a:endParaRPr>
          </a:p>
          <a:p>
            <a:pPr marL="342900" indent="-342900">
              <a:buFont typeface="Arial" panose="020B0604020202020204" pitchFamily="34" charset="0"/>
              <a:buChar char="•"/>
            </a:pPr>
            <a:endParaRPr lang="en-US" dirty="0"/>
          </a:p>
        </p:txBody>
      </p:sp>
      <p:sp>
        <p:nvSpPr>
          <p:cNvPr id="8" name="TextBox 7"/>
          <p:cNvSpPr txBox="1"/>
          <p:nvPr/>
        </p:nvSpPr>
        <p:spPr>
          <a:xfrm>
            <a:off x="1914938" y="62948"/>
            <a:ext cx="8610600" cy="938719"/>
          </a:xfrm>
          <a:prstGeom prst="rect">
            <a:avLst/>
          </a:prstGeom>
          <a:noFill/>
        </p:spPr>
        <p:txBody>
          <a:bodyPr wrap="square" rtlCol="0">
            <a:spAutoFit/>
          </a:bodyPr>
          <a:lstStyle/>
          <a:p>
            <a:pPr algn="ctr">
              <a:spcBef>
                <a:spcPts val="1800"/>
              </a:spcBef>
            </a:pPr>
            <a:r>
              <a:rPr lang="en-US" sz="2400" b="1" dirty="0">
                <a:latin typeface="+mn-lt"/>
              </a:rPr>
              <a:t>Debit Card Substantiation</a:t>
            </a:r>
          </a:p>
          <a:p>
            <a:pPr algn="ctr">
              <a:spcBef>
                <a:spcPts val="1800"/>
              </a:spcBef>
            </a:pPr>
            <a:r>
              <a:rPr lang="en-US" sz="1600" b="1" dirty="0">
                <a:latin typeface="+mn-lt"/>
              </a:rPr>
              <a:t>(IRS Revenue Ruling 2003-43</a:t>
            </a:r>
            <a:r>
              <a:rPr lang="en-US" sz="1600" dirty="0">
                <a:latin typeface="+mn-lt"/>
              </a:rPr>
              <a:t>)</a:t>
            </a:r>
            <a:endParaRPr lang="en-US" sz="1600" b="1" dirty="0"/>
          </a:p>
        </p:txBody>
      </p:sp>
      <p:graphicFrame>
        <p:nvGraphicFramePr>
          <p:cNvPr id="6" name="Table 5"/>
          <p:cNvGraphicFramePr>
            <a:graphicFrameLocks noGrp="1"/>
          </p:cNvGraphicFramePr>
          <p:nvPr>
            <p:extLst>
              <p:ext uri="{D42A27DB-BD31-4B8C-83A1-F6EECF244321}">
                <p14:modId xmlns:p14="http://schemas.microsoft.com/office/powerpoint/2010/main" val="2041255221"/>
              </p:ext>
            </p:extLst>
          </p:nvPr>
        </p:nvGraphicFramePr>
        <p:xfrm>
          <a:off x="2173356" y="1193535"/>
          <a:ext cx="8209721" cy="4538031"/>
        </p:xfrm>
        <a:graphic>
          <a:graphicData uri="http://schemas.openxmlformats.org/drawingml/2006/table">
            <a:tbl>
              <a:tblPr/>
              <a:tblGrid>
                <a:gridCol w="3283889">
                  <a:extLst>
                    <a:ext uri="{9D8B030D-6E8A-4147-A177-3AD203B41FA5}">
                      <a16:colId xmlns:a16="http://schemas.microsoft.com/office/drawing/2014/main" val="20000"/>
                    </a:ext>
                  </a:extLst>
                </a:gridCol>
                <a:gridCol w="2189258">
                  <a:extLst>
                    <a:ext uri="{9D8B030D-6E8A-4147-A177-3AD203B41FA5}">
                      <a16:colId xmlns:a16="http://schemas.microsoft.com/office/drawing/2014/main" val="20001"/>
                    </a:ext>
                  </a:extLst>
                </a:gridCol>
                <a:gridCol w="2736574">
                  <a:extLst>
                    <a:ext uri="{9D8B030D-6E8A-4147-A177-3AD203B41FA5}">
                      <a16:colId xmlns:a16="http://schemas.microsoft.com/office/drawing/2014/main" val="20002"/>
                    </a:ext>
                  </a:extLst>
                </a:gridCol>
              </a:tblGrid>
              <a:tr h="575631">
                <a:tc>
                  <a:txBody>
                    <a:bodyPr/>
                    <a:lstStyle/>
                    <a:p>
                      <a:pPr marL="0" marR="0" algn="ctr">
                        <a:spcBef>
                          <a:spcPts val="0"/>
                        </a:spcBef>
                        <a:spcAft>
                          <a:spcPts val="0"/>
                        </a:spcAft>
                      </a:pPr>
                      <a:r>
                        <a:rPr lang="en-US" sz="1400" b="1" dirty="0">
                          <a:solidFill>
                            <a:schemeClr val="bg1"/>
                          </a:solidFill>
                          <a:latin typeface="+mn-lt"/>
                          <a:ea typeface="Times New Roman"/>
                        </a:rPr>
                        <a:t>Type</a:t>
                      </a:r>
                      <a:r>
                        <a:rPr lang="en-US" sz="1400" b="1" baseline="0" dirty="0">
                          <a:solidFill>
                            <a:schemeClr val="bg1"/>
                          </a:solidFill>
                          <a:latin typeface="+mn-lt"/>
                          <a:ea typeface="Times New Roman"/>
                        </a:rPr>
                        <a:t> of Charge On Debit Card</a:t>
                      </a:r>
                      <a:endParaRPr lang="en-US" sz="1400" b="1" dirty="0">
                        <a:solidFill>
                          <a:schemeClr val="bg1"/>
                        </a:solidFill>
                        <a:latin typeface="+mn-lt"/>
                        <a:ea typeface="Times New Roman"/>
                      </a:endParaRPr>
                    </a:p>
                  </a:txBody>
                  <a:tcPr marL="68091" marR="6809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66"/>
                    </a:solidFill>
                  </a:tcPr>
                </a:tc>
                <a:tc>
                  <a:txBody>
                    <a:bodyPr/>
                    <a:lstStyle/>
                    <a:p>
                      <a:pPr marL="0" marR="0" algn="ctr">
                        <a:spcBef>
                          <a:spcPts val="0"/>
                        </a:spcBef>
                        <a:spcAft>
                          <a:spcPts val="0"/>
                        </a:spcAft>
                      </a:pPr>
                      <a:r>
                        <a:rPr lang="en-US" sz="1400" b="1" dirty="0">
                          <a:solidFill>
                            <a:srgbClr val="FFFFFF"/>
                          </a:solidFill>
                          <a:latin typeface="+mj-lt"/>
                          <a:ea typeface="Times New Roman"/>
                        </a:rPr>
                        <a:t>Substantiation Required</a:t>
                      </a:r>
                      <a:endParaRPr lang="en-US" sz="1400" dirty="0">
                        <a:latin typeface="+mj-lt"/>
                        <a:ea typeface="Times New Roman"/>
                      </a:endParaRPr>
                    </a:p>
                  </a:txBody>
                  <a:tcPr marL="68091" marR="6809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66"/>
                    </a:solidFill>
                  </a:tcPr>
                </a:tc>
                <a:tc>
                  <a:txBody>
                    <a:bodyPr/>
                    <a:lstStyle/>
                    <a:p>
                      <a:pPr marL="0" marR="0" algn="ctr">
                        <a:spcBef>
                          <a:spcPts val="0"/>
                        </a:spcBef>
                        <a:spcAft>
                          <a:spcPts val="0"/>
                        </a:spcAft>
                      </a:pPr>
                      <a:r>
                        <a:rPr lang="en-US" sz="1400" b="1" dirty="0">
                          <a:solidFill>
                            <a:srgbClr val="FFFFFF"/>
                          </a:solidFill>
                          <a:latin typeface="Verdana"/>
                          <a:ea typeface="Times New Roman"/>
                        </a:rPr>
                        <a:t>No Follow-Up Required</a:t>
                      </a:r>
                      <a:endParaRPr lang="en-US" sz="1400" dirty="0">
                        <a:latin typeface="Times New Roman"/>
                        <a:ea typeface="Times New Roman"/>
                      </a:endParaRPr>
                    </a:p>
                  </a:txBody>
                  <a:tcPr marL="68091" marR="6809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487680">
                <a:tc>
                  <a:txBody>
                    <a:bodyPr/>
                    <a:lstStyle/>
                    <a:p>
                      <a:pPr marL="0" marR="0">
                        <a:spcBef>
                          <a:spcPts val="0"/>
                        </a:spcBef>
                        <a:spcAft>
                          <a:spcPts val="0"/>
                        </a:spcAft>
                      </a:pPr>
                      <a:r>
                        <a:rPr lang="en-US" sz="1400" dirty="0">
                          <a:latin typeface="+mj-lt"/>
                          <a:ea typeface="Times New Roman"/>
                        </a:rPr>
                        <a:t>Matched Co-pays</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n-lt"/>
                          <a:ea typeface="Times New Roman"/>
                        </a:rPr>
                        <a:t>None</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2800" dirty="0">
                          <a:latin typeface="Times New Roman"/>
                          <a:ea typeface="Times New Roman"/>
                          <a:sym typeface="Wingdings"/>
                        </a:rPr>
                        <a:t></a:t>
                      </a:r>
                      <a:endParaRPr lang="en-US" sz="2800" dirty="0">
                        <a:latin typeface="Times New Roman"/>
                        <a:ea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9331">
                <a:tc>
                  <a:txBody>
                    <a:bodyPr/>
                    <a:lstStyle/>
                    <a:p>
                      <a:pPr marL="0" marR="0">
                        <a:spcBef>
                          <a:spcPts val="0"/>
                        </a:spcBef>
                        <a:spcAft>
                          <a:spcPts val="0"/>
                        </a:spcAft>
                      </a:pPr>
                      <a:r>
                        <a:rPr lang="en-US" sz="1400" dirty="0">
                          <a:latin typeface="+mj-lt"/>
                          <a:ea typeface="Times New Roman"/>
                        </a:rPr>
                        <a:t>Transactions at pharmacies</a:t>
                      </a:r>
                      <a:r>
                        <a:rPr lang="en-US" sz="1400" baseline="0" dirty="0">
                          <a:latin typeface="+mj-lt"/>
                          <a:ea typeface="Times New Roman"/>
                        </a:rPr>
                        <a:t> and grocers that </a:t>
                      </a:r>
                      <a:r>
                        <a:rPr lang="en-US" sz="1400" dirty="0">
                          <a:latin typeface="+mj-lt"/>
                          <a:ea typeface="Times New Roman"/>
                        </a:rPr>
                        <a:t>can electronically validate the expenses at the point of sale.</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n-lt"/>
                          <a:ea typeface="Times New Roman"/>
                        </a:rPr>
                        <a:t>None </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a:spcBef>
                          <a:spcPts val="0"/>
                        </a:spcBef>
                        <a:spcAft>
                          <a:spcPts val="0"/>
                        </a:spcAft>
                        <a:buFont typeface="Wingdings"/>
                        <a:buNone/>
                      </a:pPr>
                      <a:r>
                        <a:rPr lang="en-US" sz="3200" dirty="0">
                          <a:latin typeface="Times New Roman"/>
                          <a:ea typeface="Times New Roman"/>
                          <a:sym typeface="Wingdings"/>
                        </a:rPr>
                        <a:t></a:t>
                      </a:r>
                      <a:endParaRPr lang="en-US" sz="3200" dirty="0">
                        <a:latin typeface="Times New Roman"/>
                        <a:ea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2218">
                <a:tc>
                  <a:txBody>
                    <a:bodyPr/>
                    <a:lstStyle/>
                    <a:p>
                      <a:pPr marL="0" marR="0">
                        <a:spcBef>
                          <a:spcPts val="0"/>
                        </a:spcBef>
                        <a:spcAft>
                          <a:spcPts val="0"/>
                        </a:spcAft>
                      </a:pPr>
                      <a:r>
                        <a:rPr lang="en-US" sz="1400" dirty="0">
                          <a:latin typeface="+mj-lt"/>
                          <a:ea typeface="Times New Roman"/>
                        </a:rPr>
                        <a:t>Recurring Expenses</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n-lt"/>
                          <a:ea typeface="Times New Roman"/>
                        </a:rPr>
                        <a:t>1 time only</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latin typeface="Verdana"/>
                          <a:ea typeface="Times New Roman"/>
                        </a:rPr>
                        <a:t>No further substantiation required if subsequent transactions are at the same merchant for the same dollar amount</a:t>
                      </a:r>
                      <a:endParaRPr lang="en-US" sz="1200" dirty="0">
                        <a:latin typeface="Times New Roman"/>
                        <a:ea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6969">
                <a:tc>
                  <a:txBody>
                    <a:bodyPr/>
                    <a:lstStyle/>
                    <a:p>
                      <a:pPr marL="0" marR="0">
                        <a:spcBef>
                          <a:spcPts val="0"/>
                        </a:spcBef>
                        <a:spcAft>
                          <a:spcPts val="0"/>
                        </a:spcAft>
                      </a:pPr>
                      <a:r>
                        <a:rPr lang="en-US" sz="1400" dirty="0">
                          <a:latin typeface="+mj-lt"/>
                          <a:ea typeface="Times New Roman"/>
                        </a:rPr>
                        <a:t>Dental Care</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a:buNone/>
                        <a:tabLst/>
                        <a:defRPr/>
                      </a:pPr>
                      <a:r>
                        <a:rPr lang="en-US" sz="2800" dirty="0">
                          <a:solidFill>
                            <a:schemeClr val="tx1">
                              <a:lumMod val="85000"/>
                              <a:lumOff val="15000"/>
                            </a:schemeClr>
                          </a:solidFill>
                          <a:latin typeface="Times New Roman"/>
                          <a:ea typeface="Times New Roman"/>
                          <a:sym typeface="Wingdings"/>
                        </a:rPr>
                        <a:t></a:t>
                      </a:r>
                    </a:p>
                    <a:p>
                      <a:pPr marL="0" marR="0" lvl="0" indent="0" algn="ctr" defTabSz="914400" rtl="0" eaLnBrk="1" fontAlgn="auto" latinLnBrk="0" hangingPunct="1">
                        <a:lnSpc>
                          <a:spcPct val="100000"/>
                        </a:lnSpc>
                        <a:spcBef>
                          <a:spcPts val="0"/>
                        </a:spcBef>
                        <a:spcAft>
                          <a:spcPts val="0"/>
                        </a:spcAft>
                        <a:buClrTx/>
                        <a:buSzTx/>
                        <a:buFont typeface="Wingdings"/>
                        <a:buNone/>
                        <a:tabLst/>
                        <a:defRPr/>
                      </a:pPr>
                      <a:endParaRPr lang="en-US" sz="1400" dirty="0">
                        <a:latin typeface="Times New Roman"/>
                        <a:ea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Times New Roman"/>
                        <a:ea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6969">
                <a:tc>
                  <a:txBody>
                    <a:bodyPr/>
                    <a:lstStyle/>
                    <a:p>
                      <a:pPr marL="0" marR="0">
                        <a:spcBef>
                          <a:spcPts val="0"/>
                        </a:spcBef>
                        <a:spcAft>
                          <a:spcPts val="0"/>
                        </a:spcAft>
                      </a:pPr>
                      <a:r>
                        <a:rPr lang="en-US" sz="1400" dirty="0">
                          <a:latin typeface="+mj-lt"/>
                          <a:ea typeface="Times New Roman"/>
                        </a:rPr>
                        <a:t>Vision Care</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914400" rtl="0" eaLnBrk="1" fontAlgn="auto" latinLnBrk="0" hangingPunct="1">
                        <a:lnSpc>
                          <a:spcPct val="100000"/>
                        </a:lnSpc>
                        <a:spcBef>
                          <a:spcPts val="0"/>
                        </a:spcBef>
                        <a:spcAft>
                          <a:spcPts val="0"/>
                        </a:spcAft>
                        <a:buClrTx/>
                        <a:buSzTx/>
                        <a:buFont typeface="Wingdings"/>
                        <a:buChar char=""/>
                        <a:tabLst/>
                        <a:defRPr/>
                      </a:pPr>
                      <a:endParaRPr lang="en-US" sz="1400" dirty="0">
                        <a:latin typeface="Times New Roman"/>
                        <a:ea typeface="Times New Roman"/>
                        <a:sym typeface="Wingdings"/>
                      </a:endParaRPr>
                    </a:p>
                    <a:p>
                      <a:pPr marL="0" marR="0" lvl="0" indent="0" algn="ctr" defTabSz="914400" rtl="0" eaLnBrk="1" fontAlgn="auto" latinLnBrk="0" hangingPunct="1">
                        <a:lnSpc>
                          <a:spcPct val="100000"/>
                        </a:lnSpc>
                        <a:spcBef>
                          <a:spcPts val="0"/>
                        </a:spcBef>
                        <a:spcAft>
                          <a:spcPts val="0"/>
                        </a:spcAft>
                        <a:buClrTx/>
                        <a:buSzTx/>
                        <a:buFont typeface="Wingdings"/>
                        <a:buNone/>
                        <a:tabLst/>
                        <a:defRPr/>
                      </a:pPr>
                      <a:r>
                        <a:rPr lang="en-US" sz="2800" dirty="0">
                          <a:solidFill>
                            <a:schemeClr val="tx1">
                              <a:lumMod val="85000"/>
                              <a:lumOff val="15000"/>
                            </a:schemeClr>
                          </a:solidFill>
                          <a:latin typeface="Times New Roman"/>
                          <a:ea typeface="Times New Roman"/>
                          <a:sym typeface="Wingdings"/>
                        </a:rPr>
                        <a:t></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Times New Roman"/>
                        <a:ea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6969">
                <a:tc>
                  <a:txBody>
                    <a:bodyPr/>
                    <a:lstStyle/>
                    <a:p>
                      <a:pPr marL="0" marR="0">
                        <a:spcBef>
                          <a:spcPts val="0"/>
                        </a:spcBef>
                        <a:spcAft>
                          <a:spcPts val="0"/>
                        </a:spcAft>
                      </a:pPr>
                      <a:r>
                        <a:rPr lang="en-US" sz="1400" dirty="0">
                          <a:latin typeface="+mj-lt"/>
                          <a:ea typeface="Times New Roman"/>
                        </a:rPr>
                        <a:t>Medical Care</a:t>
                      </a: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914400" rtl="0" eaLnBrk="1" fontAlgn="auto" latinLnBrk="0" hangingPunct="1">
                        <a:lnSpc>
                          <a:spcPct val="100000"/>
                        </a:lnSpc>
                        <a:spcBef>
                          <a:spcPts val="0"/>
                        </a:spcBef>
                        <a:spcAft>
                          <a:spcPts val="0"/>
                        </a:spcAft>
                        <a:buClrTx/>
                        <a:buSzTx/>
                        <a:buFont typeface="Wingdings"/>
                        <a:buChar char=""/>
                        <a:tabLst/>
                        <a:defRPr/>
                      </a:pPr>
                      <a:endParaRPr lang="en-US" sz="1400" dirty="0">
                        <a:latin typeface="Times New Roman"/>
                        <a:ea typeface="Times New Roman"/>
                      </a:endParaRPr>
                    </a:p>
                    <a:p>
                      <a:pPr marL="0" marR="0" lvl="0" indent="0" algn="ctr" defTabSz="914400" rtl="0" eaLnBrk="1" fontAlgn="auto" latinLnBrk="0" hangingPunct="1">
                        <a:lnSpc>
                          <a:spcPct val="100000"/>
                        </a:lnSpc>
                        <a:spcBef>
                          <a:spcPts val="0"/>
                        </a:spcBef>
                        <a:spcAft>
                          <a:spcPts val="0"/>
                        </a:spcAft>
                        <a:buClrTx/>
                        <a:buSzTx/>
                        <a:buFont typeface="Wingdings"/>
                        <a:buNone/>
                        <a:tabLst/>
                        <a:defRPr/>
                      </a:pPr>
                      <a:r>
                        <a:rPr lang="en-US" sz="2800" dirty="0">
                          <a:solidFill>
                            <a:schemeClr val="tx1">
                              <a:lumMod val="85000"/>
                              <a:lumOff val="15000"/>
                            </a:schemeClr>
                          </a:solidFill>
                          <a:latin typeface="Times New Roman"/>
                          <a:ea typeface="Times New Roman"/>
                          <a:sym typeface="Wingdings"/>
                        </a:rPr>
                        <a:t></a:t>
                      </a:r>
                      <a:endParaRPr lang="en-US" sz="1400" dirty="0">
                        <a:latin typeface="Times New Roman"/>
                        <a:ea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Times New Roman"/>
                        <a:ea typeface="Times New Roman"/>
                      </a:endParaRPr>
                    </a:p>
                  </a:txBody>
                  <a:tcPr marL="68091" marR="6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a:defRPr/>
            </a:pPr>
            <a:fld id="{4D99F76E-4D4B-461B-8372-FB417D4F0B32}" type="slidenum">
              <a:rPr lang="en-US" smtClean="0"/>
              <a:pPr>
                <a:defRPr/>
              </a:pPr>
              <a:t>17</a:t>
            </a:fld>
            <a:endParaRPr lang="en-US" dirty="0"/>
          </a:p>
        </p:txBody>
      </p:sp>
    </p:spTree>
    <p:extLst>
      <p:ext uri="{BB962C8B-B14F-4D97-AF65-F5344CB8AC3E}">
        <p14:creationId xmlns:p14="http://schemas.microsoft.com/office/powerpoint/2010/main" val="3715311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224391" y="1905000"/>
            <a:ext cx="3034664" cy="3589020"/>
          </a:xfrm>
          <a:prstGeom prst="rect">
            <a:avLst/>
          </a:prstGeom>
          <a:ln>
            <a:solidFill>
              <a:schemeClr val="bg1">
                <a:lumMod val="85000"/>
              </a:schemeClr>
            </a:solidFill>
          </a:ln>
          <a:effectLst>
            <a:outerShdw blurRad="50800" dist="38100" dir="10800000" algn="r" rotWithShape="0">
              <a:prstClr val="black">
                <a:alpha val="40000"/>
              </a:prstClr>
            </a:outerShdw>
          </a:effectLst>
        </p:spPr>
      </p:pic>
      <p:sp>
        <p:nvSpPr>
          <p:cNvPr id="6" name="TextBox 5"/>
          <p:cNvSpPr txBox="1"/>
          <p:nvPr/>
        </p:nvSpPr>
        <p:spPr>
          <a:xfrm>
            <a:off x="1676400" y="68901"/>
            <a:ext cx="4114800" cy="1477328"/>
          </a:xfrm>
          <a:prstGeom prst="rect">
            <a:avLst/>
          </a:prstGeom>
          <a:noFill/>
        </p:spPr>
        <p:txBody>
          <a:bodyPr wrap="square" rtlCol="0">
            <a:spAutoFit/>
          </a:bodyPr>
          <a:lstStyle/>
          <a:p>
            <a:pPr marL="341313" indent="-341313">
              <a:spcBef>
                <a:spcPts val="1800"/>
              </a:spcBef>
              <a:buFont typeface="Arial" panose="020B0604020202020204" pitchFamily="34" charset="0"/>
              <a:buChar char="•"/>
            </a:pPr>
            <a:endParaRPr lang="en-US" dirty="0">
              <a:latin typeface="+mn-lt"/>
            </a:endParaRPr>
          </a:p>
          <a:p>
            <a:pPr algn="ctr"/>
            <a:r>
              <a:rPr lang="en-US" sz="2400" b="1" dirty="0"/>
              <a:t>GDI’s Participant Portal: Manage Your Account Online!</a:t>
            </a:r>
          </a:p>
        </p:txBody>
      </p:sp>
      <p:sp>
        <p:nvSpPr>
          <p:cNvPr id="3" name="Slide Number Placeholder 2"/>
          <p:cNvSpPr>
            <a:spLocks noGrp="1"/>
          </p:cNvSpPr>
          <p:nvPr>
            <p:ph type="sldNum" sz="quarter" idx="12"/>
          </p:nvPr>
        </p:nvSpPr>
        <p:spPr/>
        <p:txBody>
          <a:bodyPr/>
          <a:lstStyle/>
          <a:p>
            <a:pPr>
              <a:defRPr/>
            </a:pPr>
            <a:fld id="{4D99F76E-4D4B-461B-8372-FB417D4F0B32}" type="slidenum">
              <a:rPr lang="en-US" smtClean="0"/>
              <a:pPr>
                <a:defRPr/>
              </a:pPr>
              <a:t>18</a:t>
            </a:fld>
            <a:endParaRPr lang="en-US" dirty="0"/>
          </a:p>
        </p:txBody>
      </p:sp>
      <p:sp>
        <p:nvSpPr>
          <p:cNvPr id="7" name="Rectangle 6"/>
          <p:cNvSpPr/>
          <p:nvPr/>
        </p:nvSpPr>
        <p:spPr>
          <a:xfrm>
            <a:off x="5852809" y="1437353"/>
            <a:ext cx="4114800" cy="4524315"/>
          </a:xfrm>
          <a:prstGeom prst="rect">
            <a:avLst/>
          </a:prstGeom>
        </p:spPr>
        <p:txBody>
          <a:bodyPr wrap="square">
            <a:spAutoFit/>
          </a:bodyPr>
          <a:lstStyle/>
          <a:p>
            <a:pPr marL="342900" indent="-342900">
              <a:buFont typeface="Arial" panose="020B0604020202020204" pitchFamily="34" charset="0"/>
              <a:buChar char="•"/>
            </a:pPr>
            <a:r>
              <a:rPr lang="en-US" sz="1600" dirty="0"/>
              <a:t>File claims online</a:t>
            </a:r>
          </a:p>
          <a:p>
            <a:pPr marL="342900" indent="-342900">
              <a:buFont typeface="Arial" panose="020B0604020202020204" pitchFamily="34" charset="0"/>
              <a:buChar char="•"/>
            </a:pPr>
            <a:r>
              <a:rPr lang="en-US" sz="1600" dirty="0"/>
              <a:t>Sign up for direct deposit</a:t>
            </a:r>
          </a:p>
          <a:p>
            <a:pPr marL="342900" indent="-342900">
              <a:buFont typeface="Arial" panose="020B0604020202020204" pitchFamily="34" charset="0"/>
              <a:buChar char="•"/>
            </a:pPr>
            <a:r>
              <a:rPr lang="en-US" sz="1600" dirty="0"/>
              <a:t>Upload receipts for card substantiation</a:t>
            </a:r>
          </a:p>
          <a:p>
            <a:pPr marL="342900" indent="-342900">
              <a:buFont typeface="Arial" panose="020B0604020202020204" pitchFamily="34" charset="0"/>
              <a:buChar char="•"/>
            </a:pPr>
            <a:r>
              <a:rPr lang="en-US" sz="1600" dirty="0"/>
              <a:t>View real time account balances &amp; account activity</a:t>
            </a:r>
          </a:p>
          <a:p>
            <a:pPr marL="342900" indent="-342900">
              <a:buFont typeface="Arial" panose="020B0604020202020204" pitchFamily="34" charset="0"/>
              <a:buChar char="•"/>
            </a:pPr>
            <a:r>
              <a:rPr lang="en-US" sz="1600" dirty="0"/>
              <a:t>Track claims and reimbursement history </a:t>
            </a:r>
          </a:p>
          <a:p>
            <a:pPr marL="342900" indent="-342900">
              <a:buFont typeface="Arial" panose="020B0604020202020204" pitchFamily="34" charset="0"/>
              <a:buChar char="•"/>
            </a:pPr>
            <a:r>
              <a:rPr lang="en-US" sz="1600" dirty="0"/>
              <a:t>Download plan information &amp; forms</a:t>
            </a:r>
          </a:p>
          <a:p>
            <a:pPr marL="342900" indent="-342900">
              <a:buFont typeface="Arial" panose="020B0604020202020204" pitchFamily="34" charset="0"/>
              <a:buChar char="•"/>
            </a:pPr>
            <a:r>
              <a:rPr lang="en-US" sz="1600" dirty="0"/>
              <a:t>Report lost/stolen cards and request new or additional cards</a:t>
            </a:r>
          </a:p>
          <a:p>
            <a:pPr marL="342900" indent="-342900">
              <a:buFont typeface="Arial" panose="020B0604020202020204" pitchFamily="34" charset="0"/>
              <a:buChar char="•"/>
            </a:pPr>
            <a:r>
              <a:rPr lang="en-US" sz="1600" b="1" dirty="0">
                <a:solidFill>
                  <a:srgbClr val="FF0000"/>
                </a:solidFill>
              </a:rPr>
              <a:t>Update your personal profile information</a:t>
            </a:r>
          </a:p>
          <a:p>
            <a:pPr lvl="0"/>
            <a:r>
              <a:rPr lang="en-US" sz="1600" dirty="0"/>
              <a:t>	 - Add dependents</a:t>
            </a:r>
          </a:p>
          <a:p>
            <a:pPr lvl="0"/>
            <a:r>
              <a:rPr lang="en-US" sz="1600" dirty="0"/>
              <a:t>	 - Change your login ID and/or</a:t>
            </a:r>
          </a:p>
          <a:p>
            <a:pPr lvl="0"/>
            <a:r>
              <a:rPr lang="en-US" sz="1600" dirty="0"/>
              <a:t>	    password</a:t>
            </a:r>
          </a:p>
          <a:p>
            <a:pPr lvl="0"/>
            <a:r>
              <a:rPr lang="en-US" sz="1600" dirty="0"/>
              <a:t>	 - Elect to get e-mail or </a:t>
            </a:r>
            <a:r>
              <a:rPr lang="en-US" sz="1600" dirty="0">
                <a:solidFill>
                  <a:srgbClr val="FF0000"/>
                </a:solidFill>
              </a:rPr>
              <a:t>TEXT</a:t>
            </a:r>
            <a:r>
              <a:rPr lang="en-US" sz="1600" dirty="0"/>
              <a:t> </a:t>
            </a:r>
          </a:p>
          <a:p>
            <a:pPr lvl="0"/>
            <a:r>
              <a:rPr lang="en-US" sz="1600" dirty="0"/>
              <a:t>                   updates and notifications</a:t>
            </a:r>
          </a:p>
          <a:p>
            <a:pPr marL="342900" indent="-342900">
              <a:buFont typeface="Arial" panose="020B0604020202020204" pitchFamily="34" charset="0"/>
              <a:buChar char="•"/>
            </a:pPr>
            <a:r>
              <a:rPr lang="en-US" sz="1600" dirty="0"/>
              <a:t>Download the GDI Mobile App </a:t>
            </a:r>
          </a:p>
        </p:txBody>
      </p:sp>
    </p:spTree>
    <p:extLst>
      <p:ext uri="{BB962C8B-B14F-4D97-AF65-F5344CB8AC3E}">
        <p14:creationId xmlns:p14="http://schemas.microsoft.com/office/powerpoint/2010/main" val="3141924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3000" y="2790872"/>
            <a:ext cx="3991074" cy="3600986"/>
          </a:xfrm>
          <a:prstGeom prst="rect">
            <a:avLst/>
          </a:prstGeom>
        </p:spPr>
        <p:txBody>
          <a:bodyPr wrap="square">
            <a:spAutoFit/>
          </a:bodyPr>
          <a:lstStyle/>
          <a:p>
            <a:r>
              <a:rPr lang="en-US" dirty="0">
                <a:latin typeface="+mn-lt"/>
              </a:rPr>
              <a:t>Easy and On-the-Go!</a:t>
            </a:r>
          </a:p>
          <a:p>
            <a:endParaRPr lang="en-US" dirty="0">
              <a:latin typeface="+mn-lt"/>
            </a:endParaRPr>
          </a:p>
          <a:p>
            <a:pPr marL="285750" indent="-285750">
              <a:buFont typeface="Arial" panose="020B0604020202020204" pitchFamily="34" charset="0"/>
              <a:buChar char="•"/>
            </a:pPr>
            <a:r>
              <a:rPr lang="en-US" dirty="0">
                <a:latin typeface="+mn-lt"/>
              </a:rPr>
              <a:t>Download our App from your Home Page in the GDI Participant Portal </a:t>
            </a:r>
          </a:p>
          <a:p>
            <a:pPr marL="285750" indent="-285750">
              <a:buFont typeface="Arial" panose="020B0604020202020204" pitchFamily="34" charset="0"/>
              <a:buChar char="•"/>
            </a:pPr>
            <a:r>
              <a:rPr lang="en-US" dirty="0">
                <a:latin typeface="+mn-lt"/>
              </a:rPr>
              <a:t>Access your accounts from smart phones or tablets</a:t>
            </a:r>
          </a:p>
          <a:p>
            <a:pPr marL="285750" indent="-285750">
              <a:buFont typeface="Arial" panose="020B0604020202020204" pitchFamily="34" charset="0"/>
              <a:buChar char="•"/>
            </a:pPr>
            <a:r>
              <a:rPr lang="en-US" dirty="0">
                <a:latin typeface="+mn-lt"/>
              </a:rPr>
              <a:t>Submit claims</a:t>
            </a:r>
          </a:p>
          <a:p>
            <a:pPr marL="285750" indent="-285750">
              <a:buFont typeface="Arial" panose="020B0604020202020204" pitchFamily="34" charset="0"/>
              <a:buChar char="•"/>
            </a:pPr>
            <a:r>
              <a:rPr lang="en-US" dirty="0">
                <a:latin typeface="+mn-lt"/>
              </a:rPr>
              <a:t>Take and send photos of your receipts</a:t>
            </a:r>
          </a:p>
          <a:p>
            <a:pPr marL="285750" indent="-285750">
              <a:buFont typeface="Arial" panose="020B0604020202020204" pitchFamily="34" charset="0"/>
              <a:buChar char="•"/>
            </a:pPr>
            <a:r>
              <a:rPr lang="en-US" dirty="0">
                <a:latin typeface="+mn-lt"/>
              </a:rPr>
              <a:t>Set text alerts for account updates</a:t>
            </a:r>
          </a:p>
          <a:p>
            <a:pPr lvl="1"/>
            <a:endParaRPr lang="en-US" sz="1200" dirty="0">
              <a:latin typeface="+mn-lt"/>
            </a:endParaRPr>
          </a:p>
          <a:p>
            <a:pPr marL="342900" indent="-342900">
              <a:buFont typeface="Arial" panose="020B0604020202020204" pitchFamily="34" charset="0"/>
              <a:buChar char="•"/>
            </a:pPr>
            <a:endParaRPr lang="en-US" dirty="0"/>
          </a:p>
        </p:txBody>
      </p:sp>
      <p:sp>
        <p:nvSpPr>
          <p:cNvPr id="8" name="TextBox 7"/>
          <p:cNvSpPr txBox="1"/>
          <p:nvPr/>
        </p:nvSpPr>
        <p:spPr>
          <a:xfrm>
            <a:off x="0" y="880628"/>
            <a:ext cx="12192000" cy="584775"/>
          </a:xfrm>
          <a:prstGeom prst="rect">
            <a:avLst/>
          </a:prstGeom>
          <a:solidFill>
            <a:srgbClr val="669900"/>
          </a:solidFill>
        </p:spPr>
        <p:txBody>
          <a:bodyPr wrap="square" rtlCol="0">
            <a:spAutoFit/>
          </a:bodyPr>
          <a:lstStyle/>
          <a:p>
            <a:pPr algn="ctr"/>
            <a:r>
              <a:rPr lang="en-US" sz="3200" dirty="0">
                <a:solidFill>
                  <a:schemeClr val="bg1"/>
                </a:solidFill>
              </a:rPr>
              <a:t>GDI’s Mobile App</a:t>
            </a:r>
          </a:p>
        </p:txBody>
      </p:sp>
      <p:pic>
        <p:nvPicPr>
          <p:cNvPr id="7" name="Picture 6" descr="Mobil App icon.jpg"/>
          <p:cNvPicPr>
            <a:picLocks noChangeAspect="1"/>
          </p:cNvPicPr>
          <p:nvPr/>
        </p:nvPicPr>
        <p:blipFill>
          <a:blip r:embed="rId2" cstate="print"/>
          <a:stretch>
            <a:fillRect/>
          </a:stretch>
        </p:blipFill>
        <p:spPr>
          <a:xfrm>
            <a:off x="7848600" y="722896"/>
            <a:ext cx="787266" cy="914400"/>
          </a:xfrm>
          <a:prstGeom prst="rect">
            <a:avLst/>
          </a:prstGeo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795020"/>
            <a:ext cx="2232025" cy="44656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4" name="Slide Number Placeholder 3"/>
          <p:cNvSpPr>
            <a:spLocks noGrp="1"/>
          </p:cNvSpPr>
          <p:nvPr>
            <p:ph type="sldNum" sz="quarter" idx="12"/>
          </p:nvPr>
        </p:nvSpPr>
        <p:spPr/>
        <p:txBody>
          <a:bodyPr/>
          <a:lstStyle/>
          <a:p>
            <a:pPr>
              <a:defRPr/>
            </a:pPr>
            <a:fld id="{4D99F76E-4D4B-461B-8372-FB417D4F0B32}" type="slidenum">
              <a:rPr lang="en-US" smtClean="0"/>
              <a:pPr>
                <a:defRPr/>
              </a:pPr>
              <a:t>19</a:t>
            </a:fld>
            <a:endParaRPr lang="en-US" dirty="0"/>
          </a:p>
        </p:txBody>
      </p:sp>
    </p:spTree>
    <p:extLst>
      <p:ext uri="{BB962C8B-B14F-4D97-AF65-F5344CB8AC3E}">
        <p14:creationId xmlns:p14="http://schemas.microsoft.com/office/powerpoint/2010/main" val="81458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
          <p:cNvSpPr>
            <a:spLocks noChangeArrowheads="1"/>
          </p:cNvSpPr>
          <p:nvPr/>
        </p:nvSpPr>
        <p:spPr bwMode="auto">
          <a:xfrm>
            <a:off x="1905000" y="1143000"/>
            <a:ext cx="8382000" cy="4724400"/>
          </a:xfrm>
          <a:prstGeom prst="rect">
            <a:avLst/>
          </a:prstGeom>
          <a:noFill/>
          <a:ln w="9525">
            <a:noFill/>
            <a:miter lim="800000"/>
            <a:headEnd/>
            <a:tailEnd/>
          </a:ln>
        </p:spPr>
        <p:txBody>
          <a:bodyPr/>
          <a:lstStyle/>
          <a:p>
            <a:pPr marL="3543300" lvl="7" indent="-342900">
              <a:spcBef>
                <a:spcPct val="20000"/>
              </a:spcBef>
              <a:defRPr/>
            </a:pPr>
            <a:endParaRPr lang="en-US" b="1" dirty="0"/>
          </a:p>
        </p:txBody>
      </p:sp>
      <p:sp>
        <p:nvSpPr>
          <p:cNvPr id="6" name="TextBox 5"/>
          <p:cNvSpPr txBox="1"/>
          <p:nvPr/>
        </p:nvSpPr>
        <p:spPr>
          <a:xfrm>
            <a:off x="0" y="575344"/>
            <a:ext cx="12192000" cy="584775"/>
          </a:xfrm>
          <a:prstGeom prst="rect">
            <a:avLst/>
          </a:prstGeom>
          <a:solidFill>
            <a:srgbClr val="669900"/>
          </a:solidFill>
        </p:spPr>
        <p:txBody>
          <a:bodyPr wrap="square" rtlCol="0">
            <a:spAutoFit/>
          </a:bodyPr>
          <a:lstStyle/>
          <a:p>
            <a:pPr algn="ctr"/>
            <a:r>
              <a:rPr lang="en-US" sz="3200" b="1" dirty="0">
                <a:solidFill>
                  <a:schemeClr val="bg1"/>
                </a:solidFill>
                <a:latin typeface="+mj-lt"/>
              </a:rPr>
              <a:t>Webinar Agenda: </a:t>
            </a:r>
          </a:p>
        </p:txBody>
      </p:sp>
      <p:sp>
        <p:nvSpPr>
          <p:cNvPr id="8" name="TextBox 7"/>
          <p:cNvSpPr txBox="1"/>
          <p:nvPr/>
        </p:nvSpPr>
        <p:spPr>
          <a:xfrm>
            <a:off x="1828800" y="2057401"/>
            <a:ext cx="8839200" cy="830997"/>
          </a:xfrm>
          <a:prstGeom prst="rect">
            <a:avLst/>
          </a:prstGeom>
          <a:noFill/>
        </p:spPr>
        <p:txBody>
          <a:bodyPr wrap="square" rtlCol="0">
            <a:spAutoFit/>
          </a:bodyPr>
          <a:lstStyle/>
          <a:p>
            <a:endParaRPr lang="en-US" sz="1600" dirty="0"/>
          </a:p>
          <a:p>
            <a:endParaRPr lang="en-US" sz="1600" dirty="0"/>
          </a:p>
          <a:p>
            <a:endParaRPr lang="en-US" sz="1600" dirty="0"/>
          </a:p>
        </p:txBody>
      </p:sp>
      <p:sp>
        <p:nvSpPr>
          <p:cNvPr id="12" name="Rectangle 11"/>
          <p:cNvSpPr/>
          <p:nvPr/>
        </p:nvSpPr>
        <p:spPr>
          <a:xfrm>
            <a:off x="4114800" y="1584038"/>
            <a:ext cx="6477000" cy="4139595"/>
          </a:xfrm>
          <a:prstGeom prst="rect">
            <a:avLst/>
          </a:prstGeom>
        </p:spPr>
        <p:txBody>
          <a:bodyPr wrap="square">
            <a:spAutoFit/>
          </a:bodyPr>
          <a:lstStyle/>
          <a:p>
            <a:endParaRPr lang="en-US" sz="2000" dirty="0">
              <a:solidFill>
                <a:schemeClr val="bg2">
                  <a:lumMod val="50000"/>
                </a:schemeClr>
              </a:solidFill>
              <a:latin typeface="+mn-lt"/>
            </a:endParaRPr>
          </a:p>
          <a:p>
            <a:pPr marL="395288">
              <a:spcAft>
                <a:spcPts val="600"/>
              </a:spcAft>
            </a:pPr>
            <a:r>
              <a:rPr lang="en-US" sz="2000" dirty="0">
                <a:solidFill>
                  <a:schemeClr val="bg2">
                    <a:lumMod val="50000"/>
                  </a:schemeClr>
                </a:solidFill>
                <a:latin typeface="+mn-lt"/>
              </a:rPr>
              <a:t>1. </a:t>
            </a:r>
            <a:r>
              <a:rPr lang="en-US" sz="2000" dirty="0">
                <a:latin typeface="+mn-lt"/>
              </a:rPr>
              <a:t>How to maximize pre-tax savings:</a:t>
            </a:r>
          </a:p>
          <a:p>
            <a:pPr marL="914400" indent="-287338">
              <a:spcAft>
                <a:spcPts val="600"/>
              </a:spcAft>
              <a:buFont typeface="Arial" panose="020B0604020202020204" pitchFamily="34" charset="0"/>
              <a:buChar char="•"/>
            </a:pPr>
            <a:r>
              <a:rPr lang="en-US" sz="2000" dirty="0">
                <a:latin typeface="+mn-lt"/>
              </a:rPr>
              <a:t>Healthcare Reimbursement Accounts </a:t>
            </a:r>
          </a:p>
          <a:p>
            <a:pPr marL="914400" indent="-287338">
              <a:spcAft>
                <a:spcPts val="600"/>
              </a:spcAft>
              <a:buFont typeface="Arial" panose="020B0604020202020204" pitchFamily="34" charset="0"/>
              <a:buChar char="•"/>
            </a:pPr>
            <a:r>
              <a:rPr lang="en-US" sz="2000" dirty="0">
                <a:latin typeface="+mn-lt"/>
              </a:rPr>
              <a:t>Dependent Care Reimbursement Accounts</a:t>
            </a:r>
          </a:p>
          <a:p>
            <a:pPr marL="914400" indent="-287338">
              <a:spcAft>
                <a:spcPts val="600"/>
              </a:spcAft>
              <a:buFont typeface="Arial" panose="020B0604020202020204" pitchFamily="34" charset="0"/>
              <a:buChar char="•"/>
            </a:pPr>
            <a:r>
              <a:rPr lang="en-US" sz="2000" dirty="0">
                <a:latin typeface="+mn-lt"/>
              </a:rPr>
              <a:t>Limited Purpose Medical Accounts</a:t>
            </a:r>
          </a:p>
          <a:p>
            <a:pPr marL="914400" indent="-287338">
              <a:spcAft>
                <a:spcPts val="600"/>
              </a:spcAft>
              <a:buFont typeface="Arial" panose="020B0604020202020204" pitchFamily="34" charset="0"/>
              <a:buChar char="•"/>
            </a:pPr>
            <a:r>
              <a:rPr lang="en-US" sz="2000" dirty="0">
                <a:latin typeface="+mn-lt"/>
              </a:rPr>
              <a:t>FSA Store  - An easy way to make purchases!</a:t>
            </a:r>
          </a:p>
          <a:p>
            <a:pPr marL="395288">
              <a:spcAft>
                <a:spcPts val="600"/>
              </a:spcAft>
            </a:pPr>
            <a:endParaRPr lang="en-US" sz="2000" dirty="0">
              <a:latin typeface="+mn-lt"/>
            </a:endParaRPr>
          </a:p>
          <a:p>
            <a:pPr marL="685800" indent="-290513">
              <a:spcAft>
                <a:spcPts val="600"/>
              </a:spcAft>
            </a:pPr>
            <a:r>
              <a:rPr lang="en-US" sz="2000" dirty="0">
                <a:latin typeface="+mn-lt"/>
                <a:sym typeface="Wingdings"/>
              </a:rPr>
              <a:t>2. Tools available to help you manage you account: </a:t>
            </a:r>
          </a:p>
          <a:p>
            <a:pPr marL="969963" indent="-282575">
              <a:spcAft>
                <a:spcPts val="600"/>
              </a:spcAft>
              <a:buFont typeface="Arial" panose="020B0604020202020204" pitchFamily="34" charset="0"/>
              <a:buChar char="•"/>
            </a:pPr>
            <a:r>
              <a:rPr lang="en-US" sz="2000" dirty="0">
                <a:latin typeface="+mn-lt"/>
                <a:sym typeface="Wingdings"/>
              </a:rPr>
              <a:t>GDI’s Debit Card and Mobile App</a:t>
            </a:r>
          </a:p>
          <a:p>
            <a:pPr marL="969963" indent="-282575">
              <a:spcAft>
                <a:spcPts val="600"/>
              </a:spcAft>
              <a:buFont typeface="Arial" panose="020B0604020202020204" pitchFamily="34" charset="0"/>
              <a:buChar char="•"/>
            </a:pPr>
            <a:r>
              <a:rPr lang="en-US" sz="2000" dirty="0">
                <a:latin typeface="+mn-lt"/>
                <a:sym typeface="Wingdings"/>
              </a:rPr>
              <a:t>GDI’s Secure Participant Portal</a:t>
            </a:r>
          </a:p>
          <a:p>
            <a:r>
              <a:rPr lang="en-US" b="1" dirty="0">
                <a:solidFill>
                  <a:schemeClr val="bg2">
                    <a:lumMod val="50000"/>
                  </a:schemeClr>
                </a:solidFill>
              </a:rPr>
              <a:t>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362200"/>
            <a:ext cx="1303338" cy="2743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Slide Number Placeholder 1"/>
          <p:cNvSpPr>
            <a:spLocks noGrp="1"/>
          </p:cNvSpPr>
          <p:nvPr>
            <p:ph type="sldNum" sz="quarter" idx="12"/>
          </p:nvPr>
        </p:nvSpPr>
        <p:spPr/>
        <p:txBody>
          <a:bodyPr/>
          <a:lstStyle/>
          <a:p>
            <a:pPr>
              <a:defRPr/>
            </a:pPr>
            <a:fld id="{4D99F76E-4D4B-461B-8372-FB417D4F0B32}" type="slidenum">
              <a:rPr lang="en-US" smtClean="0"/>
              <a:pPr>
                <a:defRPr/>
              </a:pPr>
              <a:t>2</a:t>
            </a:fld>
            <a:endParaRPr lang="en-US" dirty="0"/>
          </a:p>
        </p:txBody>
      </p:sp>
    </p:spTree>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09800" y="3420874"/>
            <a:ext cx="8534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kern="0" dirty="0">
                <a:solidFill>
                  <a:srgbClr val="669900"/>
                </a:solidFill>
              </a:rPr>
              <a:t>    Facts &amp; FAQs </a:t>
            </a:r>
            <a:r>
              <a:rPr lang="en-US" sz="3600" kern="0" dirty="0">
                <a:solidFill>
                  <a:schemeClr val="tx1"/>
                </a:solidFill>
              </a:rPr>
              <a:t> </a:t>
            </a:r>
          </a:p>
          <a:p>
            <a:r>
              <a:rPr lang="en-US" sz="3600" kern="0" dirty="0">
                <a:solidFill>
                  <a:schemeClr val="tx1"/>
                </a:solidFill>
              </a:rPr>
              <a:t>                    Employees</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707" t="37376" r="707"/>
          <a:stretch/>
        </p:blipFill>
        <p:spPr>
          <a:xfrm>
            <a:off x="2102581" y="2892444"/>
            <a:ext cx="2341880" cy="2199861"/>
          </a:xfrm>
          <a:prstGeom prst="ellipse">
            <a:avLst/>
          </a:prstGeom>
          <a:ln>
            <a:noFill/>
          </a:ln>
          <a:effectLst>
            <a:softEdge rad="112500"/>
          </a:effectLst>
        </p:spPr>
      </p:pic>
      <p:sp>
        <p:nvSpPr>
          <p:cNvPr id="4" name="Slide Number Placeholder 3"/>
          <p:cNvSpPr>
            <a:spLocks noGrp="1"/>
          </p:cNvSpPr>
          <p:nvPr>
            <p:ph type="sldNum" sz="quarter" idx="12"/>
          </p:nvPr>
        </p:nvSpPr>
        <p:spPr/>
        <p:txBody>
          <a:bodyPr/>
          <a:lstStyle/>
          <a:p>
            <a:pPr>
              <a:defRPr/>
            </a:pPr>
            <a:fld id="{4D99F76E-4D4B-461B-8372-FB417D4F0B32}" type="slidenum">
              <a:rPr lang="en-US" smtClean="0"/>
              <a:pPr>
                <a:defRPr/>
              </a:pPr>
              <a:t>20</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992374"/>
            <a:ext cx="1485724" cy="723740"/>
          </a:xfrm>
          <a:prstGeom prst="rect">
            <a:avLst/>
          </a:prstGeom>
        </p:spPr>
      </p:pic>
      <p:pic>
        <p:nvPicPr>
          <p:cNvPr id="6" name="Picture 5" descr="Logo, company name&#10;&#10;Description automatically generated">
            <a:extLst>
              <a:ext uri="{FF2B5EF4-FFF2-40B4-BE49-F238E27FC236}">
                <a16:creationId xmlns:a16="http://schemas.microsoft.com/office/drawing/2014/main" id="{655AAAC6-6AA6-45D6-A0CE-3F91118122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6019800"/>
            <a:ext cx="1892270" cy="545124"/>
          </a:xfrm>
          <a:prstGeom prst="rect">
            <a:avLst/>
          </a:prstGeom>
        </p:spPr>
      </p:pic>
    </p:spTree>
    <p:extLst>
      <p:ext uri="{BB962C8B-B14F-4D97-AF65-F5344CB8AC3E}">
        <p14:creationId xmlns:p14="http://schemas.microsoft.com/office/powerpoint/2010/main" val="971612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828800"/>
            <a:ext cx="9220200" cy="3877985"/>
          </a:xfrm>
          <a:prstGeom prst="rect">
            <a:avLst/>
          </a:prstGeom>
        </p:spPr>
        <p:txBody>
          <a:bodyPr wrap="square">
            <a:spAutoFit/>
          </a:bodyPr>
          <a:lstStyle/>
          <a:p>
            <a:pPr marL="119063" indent="-119063">
              <a:buFont typeface="Arial" pitchFamily="34" charset="0"/>
              <a:buChar char="•"/>
            </a:pPr>
            <a:r>
              <a:rPr lang="en-US" sz="1600" dirty="0">
                <a:latin typeface="+mn-lt"/>
                <a:ea typeface="Verdana" pitchFamily="34" charset="0"/>
                <a:cs typeface="Verdana" pitchFamily="34" charset="0"/>
              </a:rPr>
              <a:t>The plan year runs from January 1 through December 31. </a:t>
            </a:r>
          </a:p>
          <a:p>
            <a:pPr marL="119063" indent="-119063"/>
            <a:endParaRPr lang="en-US" sz="1600" dirty="0">
              <a:latin typeface="+mn-lt"/>
              <a:ea typeface="Verdana" pitchFamily="34" charset="0"/>
              <a:cs typeface="Verdana" pitchFamily="34" charset="0"/>
            </a:endParaRPr>
          </a:p>
          <a:p>
            <a:pPr marL="119063" indent="-119063">
              <a:buFont typeface="Arial" pitchFamily="34" charset="0"/>
              <a:buChar char="•"/>
            </a:pPr>
            <a:r>
              <a:rPr lang="en-US" sz="1600" dirty="0">
                <a:latin typeface="+mn-lt"/>
                <a:ea typeface="Verdana" pitchFamily="34" charset="0"/>
                <a:cs typeface="Verdana" pitchFamily="34" charset="0"/>
              </a:rPr>
              <a:t>The Annual Healthcare Reimbursement Account Maximum is $2,750; Minimum is: $100.</a:t>
            </a:r>
          </a:p>
          <a:p>
            <a:pPr marL="119063" indent="-119063">
              <a:buFont typeface="Arial" pitchFamily="34" charset="0"/>
              <a:buChar char="•"/>
            </a:pPr>
            <a:endParaRPr lang="en-US" sz="1600" dirty="0">
              <a:latin typeface="+mn-lt"/>
              <a:ea typeface="Verdana" pitchFamily="34" charset="0"/>
              <a:cs typeface="Verdana" pitchFamily="34" charset="0"/>
            </a:endParaRPr>
          </a:p>
          <a:p>
            <a:pPr marL="119063" indent="-119063">
              <a:buFont typeface="Arial" pitchFamily="34" charset="0"/>
              <a:buChar char="•"/>
            </a:pPr>
            <a:r>
              <a:rPr lang="en-US" sz="1600" dirty="0">
                <a:latin typeface="+mn-lt"/>
                <a:ea typeface="Verdana" pitchFamily="34" charset="0"/>
                <a:cs typeface="Verdana" pitchFamily="34" charset="0"/>
              </a:rPr>
              <a:t>The IRS Dependent Care Maximums are $5,000 for single parents or for married parents filing a joint tax return and $2,500 for married couples filing separately.</a:t>
            </a:r>
          </a:p>
          <a:p>
            <a:pPr marL="119063" indent="-119063">
              <a:buFont typeface="Arial" pitchFamily="34" charset="0"/>
              <a:buChar char="•"/>
            </a:pPr>
            <a:endParaRPr lang="en-US" sz="1600" dirty="0">
              <a:latin typeface="+mn-lt"/>
              <a:ea typeface="Verdana" pitchFamily="34" charset="0"/>
              <a:cs typeface="Verdana" pitchFamily="34" charset="0"/>
            </a:endParaRPr>
          </a:p>
          <a:p>
            <a:pPr marL="119063" indent="-119063">
              <a:buFont typeface="Arial" pitchFamily="34" charset="0"/>
              <a:buChar char="•"/>
            </a:pPr>
            <a:r>
              <a:rPr lang="en-US" sz="1600" dirty="0">
                <a:latin typeface="+mn-lt"/>
                <a:ea typeface="Verdana" pitchFamily="34" charset="0"/>
                <a:cs typeface="Verdana" pitchFamily="34" charset="0"/>
              </a:rPr>
              <a:t> At plan year end in 2021 you may carry over up to 100% of unused funds from any Reimbursement Account into 2022.  </a:t>
            </a:r>
          </a:p>
          <a:p>
            <a:pPr marL="119063" indent="-119063"/>
            <a:endParaRPr lang="en-US" sz="1600" dirty="0">
              <a:latin typeface="+mn-lt"/>
              <a:ea typeface="Verdana" pitchFamily="34" charset="0"/>
              <a:cs typeface="Verdana" pitchFamily="34" charset="0"/>
            </a:endParaRPr>
          </a:p>
          <a:p>
            <a:pPr marL="119063" indent="-119063">
              <a:buFont typeface="Arial" pitchFamily="34" charset="0"/>
              <a:buChar char="•"/>
            </a:pPr>
            <a:r>
              <a:rPr lang="en-US" sz="1600" dirty="0">
                <a:latin typeface="+mn-lt"/>
                <a:ea typeface="Verdana" pitchFamily="34" charset="0"/>
                <a:cs typeface="Verdana" pitchFamily="34" charset="0"/>
              </a:rPr>
              <a:t>Run-off: You have 90 days from the end of the plan year (December 31) to submit Healthcare and Dependent Care expenses incurred during the 2021 plan year.  </a:t>
            </a:r>
          </a:p>
          <a:p>
            <a:pPr>
              <a:buFont typeface="Arial" pitchFamily="34" charset="0"/>
              <a:buChar char="•"/>
            </a:pPr>
            <a:endParaRPr lang="en-US" sz="1200" dirty="0">
              <a:latin typeface="+mn-lt"/>
              <a:ea typeface="Verdana" pitchFamily="34" charset="0"/>
              <a:cs typeface="Verdana" pitchFamily="34" charset="0"/>
            </a:endParaRPr>
          </a:p>
          <a:p>
            <a:pPr algn="just" eaLnBrk="1" hangingPunct="1"/>
            <a:r>
              <a:rPr lang="en-US" sz="1200" dirty="0"/>
              <a:t>.</a:t>
            </a:r>
          </a:p>
          <a:p>
            <a:pPr>
              <a:buFont typeface="Arial" pitchFamily="34" charset="0"/>
              <a:buChar char="•"/>
            </a:pPr>
            <a:endParaRPr lang="en-US" sz="1200" b="1" dirty="0">
              <a:latin typeface="+mn-lt"/>
              <a:ea typeface="Verdana" pitchFamily="34" charset="0"/>
              <a:cs typeface="Verdana" pitchFamily="34" charset="0"/>
            </a:endParaRPr>
          </a:p>
          <a:p>
            <a:pPr marL="342900" indent="-342900">
              <a:buFont typeface="Arial" panose="020B0604020202020204" pitchFamily="34" charset="0"/>
              <a:buChar char="•"/>
            </a:pPr>
            <a:endParaRPr lang="en-US" dirty="0"/>
          </a:p>
        </p:txBody>
      </p:sp>
      <p:sp>
        <p:nvSpPr>
          <p:cNvPr id="8" name="TextBox 7"/>
          <p:cNvSpPr txBox="1"/>
          <p:nvPr/>
        </p:nvSpPr>
        <p:spPr>
          <a:xfrm>
            <a:off x="2057400" y="152400"/>
            <a:ext cx="8077200" cy="861774"/>
          </a:xfrm>
          <a:prstGeom prst="rect">
            <a:avLst/>
          </a:prstGeom>
          <a:noFill/>
        </p:spPr>
        <p:txBody>
          <a:bodyPr wrap="square" rtlCol="0">
            <a:spAutoFit/>
          </a:bodyPr>
          <a:lstStyle/>
          <a:p>
            <a:pPr marL="341313" indent="-341313">
              <a:spcBef>
                <a:spcPts val="1800"/>
              </a:spcBef>
              <a:buFont typeface="Arial" panose="020B0604020202020204" pitchFamily="34" charset="0"/>
              <a:buChar char="•"/>
            </a:pPr>
            <a:endParaRPr lang="en-US" dirty="0">
              <a:latin typeface="+mn-lt"/>
            </a:endParaRPr>
          </a:p>
          <a:p>
            <a:pPr algn="r"/>
            <a:r>
              <a:rPr lang="en-US" sz="3200" b="1" dirty="0">
                <a:solidFill>
                  <a:srgbClr val="669900"/>
                </a:solidFill>
              </a:rPr>
              <a:t>Facts &amp; FAQs - 1</a:t>
            </a:r>
          </a:p>
        </p:txBody>
      </p:sp>
      <p:sp>
        <p:nvSpPr>
          <p:cNvPr id="4" name="Slide Number Placeholder 3"/>
          <p:cNvSpPr>
            <a:spLocks noGrp="1"/>
          </p:cNvSpPr>
          <p:nvPr>
            <p:ph type="sldNum" sz="quarter" idx="12"/>
          </p:nvPr>
        </p:nvSpPr>
        <p:spPr/>
        <p:txBody>
          <a:bodyPr/>
          <a:lstStyle/>
          <a:p>
            <a:pPr>
              <a:defRPr/>
            </a:pPr>
            <a:fld id="{4D99F76E-4D4B-461B-8372-FB417D4F0B32}" type="slidenum">
              <a:rPr lang="en-US" smtClean="0"/>
              <a:pPr>
                <a:defRPr/>
              </a:pPr>
              <a:t>21</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785" y="206567"/>
            <a:ext cx="2210622" cy="1076858"/>
          </a:xfrm>
          <a:prstGeom prst="rect">
            <a:avLst/>
          </a:prstGeom>
        </p:spPr>
      </p:pic>
    </p:spTree>
    <p:extLst>
      <p:ext uri="{BB962C8B-B14F-4D97-AF65-F5344CB8AC3E}">
        <p14:creationId xmlns:p14="http://schemas.microsoft.com/office/powerpoint/2010/main" val="921984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6846" y="2201328"/>
            <a:ext cx="8915400" cy="4185761"/>
          </a:xfrm>
          <a:prstGeom prst="rect">
            <a:avLst/>
          </a:prstGeom>
        </p:spPr>
        <p:txBody>
          <a:bodyPr wrap="square">
            <a:spAutoFit/>
          </a:bodyPr>
          <a:lstStyle/>
          <a:p>
            <a:pPr algn="just" eaLnBrk="1" hangingPunct="1"/>
            <a:r>
              <a:rPr lang="en-US" sz="1400" b="1" dirty="0">
                <a:latin typeface="+mj-lt"/>
              </a:rPr>
              <a:t>Can I change my Healthcare Reimbursement  Account elections during the year?</a:t>
            </a:r>
          </a:p>
          <a:p>
            <a:pPr marL="171450" indent="-171450" algn="just">
              <a:buFont typeface="Arial" panose="020B0604020202020204" pitchFamily="34" charset="0"/>
              <a:buChar char="•"/>
            </a:pPr>
            <a:r>
              <a:rPr lang="en-US" sz="1400" dirty="0">
                <a:latin typeface="+mj-lt"/>
              </a:rPr>
              <a:t>Only if you have a </a:t>
            </a:r>
            <a:r>
              <a:rPr lang="en-US" sz="1400" b="1" dirty="0">
                <a:latin typeface="+mj-lt"/>
              </a:rPr>
              <a:t>qualifying event:</a:t>
            </a:r>
            <a:endParaRPr lang="en-US" sz="1400" dirty="0">
              <a:latin typeface="+mj-lt"/>
            </a:endParaRPr>
          </a:p>
          <a:p>
            <a:pPr marL="1200150" lvl="2" indent="-285750" algn="just">
              <a:buFont typeface="Arial" panose="020B0604020202020204" pitchFamily="34" charset="0"/>
              <a:buChar char="•"/>
            </a:pPr>
            <a:r>
              <a:rPr lang="en-US" sz="1400" dirty="0">
                <a:latin typeface="+mj-lt"/>
              </a:rPr>
              <a:t>Birth, death, marriage, divorce, adoption or a change in eligibility because of age or status of a dependent</a:t>
            </a:r>
          </a:p>
          <a:p>
            <a:pPr marL="1200150" lvl="2" indent="-285750" algn="just">
              <a:buFont typeface="Arial" panose="020B0604020202020204" pitchFamily="34" charset="0"/>
              <a:buChar char="•"/>
            </a:pPr>
            <a:r>
              <a:rPr lang="en-US" sz="1400" dirty="0">
                <a:latin typeface="+mj-lt"/>
              </a:rPr>
              <a:t>Gaining responsibility for a dependent’s medical or daycare expense due to court order</a:t>
            </a:r>
          </a:p>
          <a:p>
            <a:pPr marL="1200150" lvl="2" indent="-285750" algn="just">
              <a:buFont typeface="Arial" panose="020B0604020202020204" pitchFamily="34" charset="0"/>
              <a:buChar char="•"/>
            </a:pPr>
            <a:r>
              <a:rPr lang="en-US" sz="1400" dirty="0">
                <a:latin typeface="+mj-lt"/>
              </a:rPr>
              <a:t>You or your spouse gain or lose eligibility for qualified benefits during the plan year</a:t>
            </a:r>
          </a:p>
          <a:p>
            <a:pPr lvl="1" algn="just"/>
            <a:endParaRPr lang="en-US" sz="1400" dirty="0">
              <a:latin typeface="+mj-lt"/>
            </a:endParaRPr>
          </a:p>
          <a:p>
            <a:r>
              <a:rPr lang="en-US" sz="1400" b="1" dirty="0">
                <a:latin typeface="+mj-lt"/>
              </a:rPr>
              <a:t>When can I make  election changes to my Dependent Care Account? </a:t>
            </a:r>
          </a:p>
          <a:p>
            <a:pPr marL="171450" lvl="1" indent="-171450">
              <a:buFont typeface="Arial" panose="020B0604020202020204" pitchFamily="34" charset="0"/>
              <a:buChar char="•"/>
            </a:pPr>
            <a:r>
              <a:rPr lang="en-US" sz="1400" dirty="0">
                <a:latin typeface="+mj-lt"/>
              </a:rPr>
              <a:t>When you change daycare providers, and when your daycare hours or rates change.</a:t>
            </a:r>
            <a:endParaRPr lang="en-US" sz="1400" b="1" dirty="0">
              <a:latin typeface="+mj-lt"/>
            </a:endParaRPr>
          </a:p>
          <a:p>
            <a:endParaRPr lang="en-US" sz="1400" b="1" dirty="0">
              <a:latin typeface="+mj-lt"/>
            </a:endParaRPr>
          </a:p>
          <a:p>
            <a:r>
              <a:rPr lang="en-US" sz="1400" b="1" dirty="0">
                <a:latin typeface="+mj-lt"/>
              </a:rPr>
              <a:t>Can I transfer money from a Dependent Care Account to a Healthcare Account?</a:t>
            </a:r>
          </a:p>
          <a:p>
            <a:pPr marL="171450" indent="-171450">
              <a:buFont typeface="Arial" panose="020B0604020202020204" pitchFamily="34" charset="0"/>
              <a:buChar char="•"/>
            </a:pPr>
            <a:r>
              <a:rPr lang="en-US" sz="1400" dirty="0">
                <a:latin typeface="+mj-lt"/>
              </a:rPr>
              <a:t>No. The IRS prohibits this.</a:t>
            </a:r>
          </a:p>
          <a:p>
            <a:pPr lvl="1">
              <a:buNone/>
            </a:pPr>
            <a:endParaRPr lang="en-US" sz="1400" dirty="0">
              <a:latin typeface="+mj-lt"/>
            </a:endParaRPr>
          </a:p>
          <a:p>
            <a:r>
              <a:rPr lang="en-US" sz="1400" b="1" dirty="0">
                <a:latin typeface="+mj-lt"/>
              </a:rPr>
              <a:t>Do I need to report these accounts on my taxes?</a:t>
            </a:r>
          </a:p>
          <a:p>
            <a:pPr marL="171450" indent="-171450">
              <a:buFont typeface="Arial" panose="020B0604020202020204" pitchFamily="34" charset="0"/>
              <a:buChar char="•"/>
            </a:pPr>
            <a:r>
              <a:rPr lang="en-US" sz="1400" dirty="0">
                <a:latin typeface="+mj-lt"/>
              </a:rPr>
              <a:t>If you participate in the Dependent Care FSA, you must file IRS Form 2441 with your annual tax return</a:t>
            </a:r>
          </a:p>
          <a:p>
            <a:pPr marL="171450" indent="-171450">
              <a:buFont typeface="Arial" panose="020B0604020202020204" pitchFamily="34" charset="0"/>
              <a:buChar char="•"/>
            </a:pPr>
            <a:r>
              <a:rPr lang="en-US" sz="1400" dirty="0">
                <a:latin typeface="+mj-lt"/>
              </a:rPr>
              <a:t>The IRS does not require any reporting for Healthcare Reimbursement Accounts</a:t>
            </a:r>
          </a:p>
          <a:p>
            <a:pPr marL="171450" indent="-171450">
              <a:buFont typeface="Arial" panose="020B0604020202020204" pitchFamily="34" charset="0"/>
              <a:buChar char="•"/>
            </a:pPr>
            <a:endParaRPr lang="en-US" sz="1200" dirty="0"/>
          </a:p>
          <a:p>
            <a:pPr lvl="1" algn="just"/>
            <a:endParaRPr lang="en-US" sz="1200" dirty="0">
              <a:latin typeface="+mn-lt"/>
            </a:endParaRPr>
          </a:p>
          <a:p>
            <a:pPr marL="342900" indent="-342900">
              <a:buFont typeface="Arial" panose="020B0604020202020204" pitchFamily="34" charset="0"/>
              <a:buChar char="•"/>
            </a:pPr>
            <a:endParaRPr lang="en-US" dirty="0"/>
          </a:p>
        </p:txBody>
      </p:sp>
      <p:sp>
        <p:nvSpPr>
          <p:cNvPr id="8" name="TextBox 7"/>
          <p:cNvSpPr txBox="1"/>
          <p:nvPr/>
        </p:nvSpPr>
        <p:spPr>
          <a:xfrm>
            <a:off x="2036846" y="404588"/>
            <a:ext cx="8077200" cy="584775"/>
          </a:xfrm>
          <a:prstGeom prst="rect">
            <a:avLst/>
          </a:prstGeom>
          <a:noFill/>
        </p:spPr>
        <p:txBody>
          <a:bodyPr wrap="square" rtlCol="0">
            <a:spAutoFit/>
          </a:bodyPr>
          <a:lstStyle/>
          <a:p>
            <a:pPr algn="r"/>
            <a:r>
              <a:rPr lang="en-US" sz="3200" b="1" dirty="0">
                <a:solidFill>
                  <a:srgbClr val="669900"/>
                </a:solidFill>
              </a:rPr>
              <a:t>Facts &amp; FAQs - 2</a:t>
            </a:r>
          </a:p>
        </p:txBody>
      </p:sp>
      <p:sp>
        <p:nvSpPr>
          <p:cNvPr id="4" name="Slide Number Placeholder 3"/>
          <p:cNvSpPr>
            <a:spLocks noGrp="1"/>
          </p:cNvSpPr>
          <p:nvPr>
            <p:ph type="sldNum" sz="quarter" idx="12"/>
          </p:nvPr>
        </p:nvSpPr>
        <p:spPr/>
        <p:txBody>
          <a:bodyPr/>
          <a:lstStyle/>
          <a:p>
            <a:pPr>
              <a:defRPr/>
            </a:pPr>
            <a:fld id="{4D99F76E-4D4B-461B-8372-FB417D4F0B32}" type="slidenum">
              <a:rPr lang="en-US" smtClean="0"/>
              <a:pPr>
                <a:defRPr/>
              </a:pPr>
              <a:t>22</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23618"/>
            <a:ext cx="2210622" cy="1076858"/>
          </a:xfrm>
          <a:prstGeom prst="rect">
            <a:avLst/>
          </a:prstGeom>
        </p:spPr>
      </p:pic>
    </p:spTree>
    <p:extLst>
      <p:ext uri="{BB962C8B-B14F-4D97-AF65-F5344CB8AC3E}">
        <p14:creationId xmlns:p14="http://schemas.microsoft.com/office/powerpoint/2010/main" val="1238219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0345" y="1447800"/>
            <a:ext cx="8188426" cy="5047536"/>
          </a:xfrm>
          <a:prstGeom prst="rect">
            <a:avLst/>
          </a:prstGeom>
        </p:spPr>
        <p:txBody>
          <a:bodyPr wrap="square">
            <a:spAutoFit/>
          </a:bodyPr>
          <a:lstStyle/>
          <a:p>
            <a:pPr lvl="1"/>
            <a:endParaRPr lang="en-US" sz="1200" dirty="0">
              <a:latin typeface="+mn-lt"/>
            </a:endParaRPr>
          </a:p>
          <a:p>
            <a:r>
              <a:rPr lang="en-US" sz="1400" b="1" dirty="0"/>
              <a:t>What about the IRS Child Care Credit?</a:t>
            </a:r>
          </a:p>
          <a:p>
            <a:pPr marL="171450" indent="-171450">
              <a:buFont typeface="Arial" panose="020B0604020202020204" pitchFamily="34" charset="0"/>
              <a:buChar char="•"/>
            </a:pPr>
            <a:r>
              <a:rPr lang="en-US" sz="1400" dirty="0"/>
              <a:t>Generally speaking, employees with combined family adjusted gross income of $40,000+ save more by participating in a Dependent Care FSA than by taking the tax credit. Obtain a copy of the IRS Form 2441 and review the amount of credit due to you in your income bracket for more information. (See IRS Publication 503)  </a:t>
            </a:r>
            <a:r>
              <a:rPr lang="en-US" sz="1400" i="1" dirty="0">
                <a:solidFill>
                  <a:srgbClr val="800000"/>
                </a:solidFill>
              </a:rPr>
              <a:t>Please note that special legislation applying to tax year 2021 only made changes to the childcare tax credit.  </a:t>
            </a:r>
            <a:endParaRPr lang="en-US" sz="1400" dirty="0"/>
          </a:p>
          <a:p>
            <a:endParaRPr lang="en-US" sz="1400" b="1" dirty="0">
              <a:latin typeface="+mn-lt"/>
            </a:endParaRPr>
          </a:p>
          <a:p>
            <a:r>
              <a:rPr lang="en-US" sz="1400" b="1" dirty="0">
                <a:latin typeface="+mn-lt"/>
              </a:rPr>
              <a:t>What happens if my employment terminates?</a:t>
            </a:r>
          </a:p>
          <a:p>
            <a:endParaRPr lang="en-US" sz="1400" b="1" dirty="0">
              <a:latin typeface="+mn-lt"/>
            </a:endParaRPr>
          </a:p>
          <a:p>
            <a:r>
              <a:rPr lang="en-US" sz="1400" dirty="0">
                <a:latin typeface="+mn-lt"/>
              </a:rPr>
              <a:t>For Healthcare Reimbursement Accounts: </a:t>
            </a:r>
          </a:p>
          <a:p>
            <a:pPr marL="285750" indent="-285750">
              <a:buFont typeface="Arial" panose="020B0604020202020204" pitchFamily="34" charset="0"/>
              <a:buChar char="•"/>
            </a:pPr>
            <a:r>
              <a:rPr lang="en-US" sz="1400" dirty="0">
                <a:latin typeface="+mn-lt"/>
              </a:rPr>
              <a:t>You can submit reimbursements for services incurred up to and including your date of termination. </a:t>
            </a:r>
          </a:p>
          <a:p>
            <a:pPr marL="285750" indent="-285750">
              <a:buFont typeface="Arial" panose="020B0604020202020204" pitchFamily="34" charset="0"/>
              <a:buChar char="•"/>
            </a:pPr>
            <a:r>
              <a:rPr lang="en-US" sz="1400" dirty="0">
                <a:latin typeface="+mn-lt"/>
              </a:rPr>
              <a:t>You have 90 days from your termination date to submit reimbursement requests for services incurred through your last day of work</a:t>
            </a:r>
            <a:r>
              <a:rPr lang="en-US" sz="1400" b="1" dirty="0">
                <a:latin typeface="+mn-lt"/>
              </a:rPr>
              <a:t>.</a:t>
            </a:r>
          </a:p>
          <a:p>
            <a:pPr marL="285750" indent="-285750">
              <a:buFont typeface="Arial" panose="020B0604020202020204" pitchFamily="34" charset="0"/>
              <a:buChar char="•"/>
            </a:pPr>
            <a:r>
              <a:rPr lang="en-US" sz="1400" dirty="0">
                <a:latin typeface="+mn-lt"/>
              </a:rPr>
              <a:t>Your GDI Debit Card will not work after your employment terminates, but paper claims can be submitted.</a:t>
            </a:r>
          </a:p>
          <a:p>
            <a:pPr marL="285750" indent="-285750">
              <a:buFont typeface="Arial" panose="020B0604020202020204" pitchFamily="34" charset="0"/>
              <a:buChar char="•"/>
            </a:pPr>
            <a:r>
              <a:rPr lang="en-US" sz="1400" dirty="0">
                <a:latin typeface="+mn-lt"/>
              </a:rPr>
              <a:t>In some circumstances, you may be able to elect to continue your account through COBRA.</a:t>
            </a:r>
          </a:p>
          <a:p>
            <a:pPr marL="171450" indent="-171450">
              <a:buFont typeface="Arial" panose="020B0604020202020204" pitchFamily="34" charset="0"/>
              <a:buChar char="•"/>
            </a:pPr>
            <a:endParaRPr lang="en-US" sz="1400" dirty="0">
              <a:latin typeface="+mn-lt"/>
            </a:endParaRPr>
          </a:p>
          <a:p>
            <a:r>
              <a:rPr lang="en-US" sz="1400" dirty="0">
                <a:latin typeface="+mn-lt"/>
              </a:rPr>
              <a:t>For Dependent Care Accounts:</a:t>
            </a:r>
          </a:p>
          <a:p>
            <a:pPr marL="171450" indent="-171450">
              <a:buFont typeface="Arial" panose="020B0604020202020204" pitchFamily="34" charset="0"/>
              <a:buChar char="•"/>
            </a:pPr>
            <a:r>
              <a:rPr lang="en-US" sz="1400" dirty="0">
                <a:latin typeface="+mn-lt"/>
              </a:rPr>
              <a:t>Payroll deductions stop with termination; claims can be submitted for dates of service through the end of the plan year. (Run out period limitations to not apply to Dependent Care claims.)</a:t>
            </a:r>
          </a:p>
          <a:p>
            <a:pPr lvl="1"/>
            <a:endParaRPr lang="en-US" sz="1200" dirty="0">
              <a:latin typeface="+mn-lt"/>
            </a:endParaRPr>
          </a:p>
          <a:p>
            <a:pPr marL="342900" indent="-342900">
              <a:buFont typeface="Arial" panose="020B0604020202020204" pitchFamily="34" charset="0"/>
              <a:buChar char="•"/>
            </a:pPr>
            <a:endParaRPr lang="en-US" dirty="0"/>
          </a:p>
        </p:txBody>
      </p:sp>
      <p:sp>
        <p:nvSpPr>
          <p:cNvPr id="8" name="TextBox 7"/>
          <p:cNvSpPr txBox="1"/>
          <p:nvPr/>
        </p:nvSpPr>
        <p:spPr>
          <a:xfrm>
            <a:off x="2057400" y="152400"/>
            <a:ext cx="8077200" cy="861774"/>
          </a:xfrm>
          <a:prstGeom prst="rect">
            <a:avLst/>
          </a:prstGeom>
          <a:noFill/>
        </p:spPr>
        <p:txBody>
          <a:bodyPr wrap="square" rtlCol="0">
            <a:spAutoFit/>
          </a:bodyPr>
          <a:lstStyle/>
          <a:p>
            <a:pPr marL="341313" indent="-341313">
              <a:spcBef>
                <a:spcPts val="1800"/>
              </a:spcBef>
              <a:buFont typeface="Arial" panose="020B0604020202020204" pitchFamily="34" charset="0"/>
              <a:buChar char="•"/>
            </a:pPr>
            <a:endParaRPr lang="en-US" dirty="0">
              <a:latin typeface="+mn-lt"/>
            </a:endParaRPr>
          </a:p>
          <a:p>
            <a:pPr algn="r"/>
            <a:r>
              <a:rPr lang="en-US" sz="3200" b="1" dirty="0">
                <a:solidFill>
                  <a:srgbClr val="669900"/>
                </a:solidFill>
              </a:rPr>
              <a:t>Facts &amp; FAQs - 3</a:t>
            </a:r>
          </a:p>
        </p:txBody>
      </p:sp>
      <p:sp>
        <p:nvSpPr>
          <p:cNvPr id="4" name="Slide Number Placeholder 3"/>
          <p:cNvSpPr>
            <a:spLocks noGrp="1"/>
          </p:cNvSpPr>
          <p:nvPr>
            <p:ph type="sldNum" sz="quarter" idx="12"/>
          </p:nvPr>
        </p:nvSpPr>
        <p:spPr/>
        <p:txBody>
          <a:bodyPr/>
          <a:lstStyle/>
          <a:p>
            <a:pPr>
              <a:defRPr/>
            </a:pPr>
            <a:fld id="{4D99F76E-4D4B-461B-8372-FB417D4F0B32}" type="slidenum">
              <a:rPr lang="en-US" smtClean="0"/>
              <a:pPr>
                <a:defRPr/>
              </a:pPr>
              <a:t>23</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785" y="206567"/>
            <a:ext cx="2210622" cy="1076858"/>
          </a:xfrm>
          <a:prstGeom prst="rect">
            <a:avLst/>
          </a:prstGeom>
        </p:spPr>
      </p:pic>
    </p:spTree>
    <p:extLst>
      <p:ext uri="{BB962C8B-B14F-4D97-AF65-F5344CB8AC3E}">
        <p14:creationId xmlns:p14="http://schemas.microsoft.com/office/powerpoint/2010/main" val="1895658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1600152"/>
            <a:ext cx="8381999" cy="4001095"/>
          </a:xfrm>
          <a:prstGeom prst="rect">
            <a:avLst/>
          </a:prstGeom>
        </p:spPr>
        <p:txBody>
          <a:bodyPr wrap="square">
            <a:spAutoFit/>
          </a:bodyPr>
          <a:lstStyle/>
          <a:p>
            <a:pPr marL="514350" indent="-514350">
              <a:defRPr/>
            </a:pPr>
            <a:r>
              <a:rPr lang="en-US" sz="1400" b="1" dirty="0">
                <a:latin typeface="+mn-lt"/>
              </a:rPr>
              <a:t>How will I be notified if a receipt is required for a GDI Debit Card transaction?</a:t>
            </a:r>
          </a:p>
          <a:p>
            <a:pPr marL="285750" indent="-285750">
              <a:buFont typeface="Arial" panose="020B0604020202020204" pitchFamily="34" charset="0"/>
              <a:buChar char="•"/>
              <a:defRPr/>
            </a:pPr>
            <a:r>
              <a:rPr lang="en-US" sz="1400" dirty="0">
                <a:latin typeface="+mn-lt"/>
              </a:rPr>
              <a:t>GDI will email you and post an online notification IF you provide us with your email address or your text number at the consumer portal.</a:t>
            </a:r>
          </a:p>
          <a:p>
            <a:pPr marL="285750" indent="-285750">
              <a:buFont typeface="Arial" panose="020B0604020202020204" pitchFamily="34" charset="0"/>
              <a:buChar char="•"/>
              <a:defRPr/>
            </a:pPr>
            <a:r>
              <a:rPr lang="en-US" sz="1400" dirty="0">
                <a:latin typeface="+mn-lt"/>
              </a:rPr>
              <a:t>Otherwise, notices will be mailed to you and the requested receipt can be returned through the GDI Participant Portal, by email, fax, or through the mail. </a:t>
            </a:r>
          </a:p>
          <a:p>
            <a:pPr marL="514350" indent="-514350">
              <a:defRPr/>
            </a:pPr>
            <a:endParaRPr lang="en-US" sz="1400" b="1" dirty="0">
              <a:latin typeface="+mn-lt"/>
            </a:endParaRPr>
          </a:p>
          <a:p>
            <a:pPr marL="514350" indent="-514350">
              <a:defRPr/>
            </a:pPr>
            <a:r>
              <a:rPr lang="en-US" sz="1400" b="1" dirty="0">
                <a:latin typeface="+mn-lt"/>
              </a:rPr>
              <a:t>I received a letter, but lost the receipt(s), what do I do?  </a:t>
            </a:r>
          </a:p>
          <a:p>
            <a:pPr marL="285750" indent="-285750">
              <a:buFont typeface="Arial" panose="020B0604020202020204" pitchFamily="34" charset="0"/>
              <a:buChar char="•"/>
              <a:defRPr/>
            </a:pPr>
            <a:r>
              <a:rPr lang="en-US" sz="1400" dirty="0">
                <a:latin typeface="+mn-lt"/>
              </a:rPr>
              <a:t>If you are unable to obtain an itemized receipt or statement from the provider or vendor, you may send in a paper claim with documentation for other eligible expenses that you paid for out of pocket. The amount of the documentation must equal or exceed the amount requested in the letter. In cases when we do not receive the receipts requested or repayment for the claims in question within 30 days, your card will be temporarily deactivated.</a:t>
            </a:r>
          </a:p>
          <a:p>
            <a:pPr marL="514350" indent="-514350">
              <a:buFont typeface="Arial" panose="020B0604020202020204" pitchFamily="34" charset="0"/>
              <a:buChar char="•"/>
              <a:defRPr/>
            </a:pPr>
            <a:endParaRPr lang="en-US" sz="1400" b="1" dirty="0">
              <a:latin typeface="+mn-lt"/>
            </a:endParaRPr>
          </a:p>
          <a:p>
            <a:pPr eaLnBrk="1" hangingPunct="1">
              <a:defRPr/>
            </a:pPr>
            <a:r>
              <a:rPr lang="en-US" sz="1400" b="1" dirty="0">
                <a:latin typeface="+mn-lt"/>
              </a:rPr>
              <a:t>How do I get my card reactivated? </a:t>
            </a:r>
          </a:p>
          <a:p>
            <a:pPr marL="285750" indent="-285750">
              <a:buFont typeface="Arial" panose="020B0604020202020204" pitchFamily="34" charset="0"/>
              <a:buChar char="•"/>
              <a:defRPr/>
            </a:pPr>
            <a:r>
              <a:rPr lang="en-US" sz="1400" dirty="0">
                <a:latin typeface="+mn-lt"/>
              </a:rPr>
              <a:t>Either submit  the documentation requested; submit  a paper claim with documentation for eligible expenses paid for out of pocket; or send a check to GDI for the total amount requested. </a:t>
            </a:r>
          </a:p>
          <a:p>
            <a:pPr lvl="1"/>
            <a:endParaRPr lang="en-US" sz="1200" dirty="0">
              <a:latin typeface="+mn-lt"/>
            </a:endParaRPr>
          </a:p>
          <a:p>
            <a:pPr marL="342900" indent="-342900">
              <a:buFont typeface="Arial" panose="020B0604020202020204" pitchFamily="34" charset="0"/>
              <a:buChar char="•"/>
            </a:pPr>
            <a:endParaRPr lang="en-US" dirty="0"/>
          </a:p>
        </p:txBody>
      </p:sp>
      <p:sp>
        <p:nvSpPr>
          <p:cNvPr id="8" name="TextBox 7"/>
          <p:cNvSpPr txBox="1"/>
          <p:nvPr/>
        </p:nvSpPr>
        <p:spPr>
          <a:xfrm>
            <a:off x="2057400" y="152400"/>
            <a:ext cx="8077200" cy="861774"/>
          </a:xfrm>
          <a:prstGeom prst="rect">
            <a:avLst/>
          </a:prstGeom>
          <a:noFill/>
        </p:spPr>
        <p:txBody>
          <a:bodyPr wrap="square" rtlCol="0">
            <a:spAutoFit/>
          </a:bodyPr>
          <a:lstStyle/>
          <a:p>
            <a:pPr marL="341313" indent="-341313">
              <a:spcBef>
                <a:spcPts val="1800"/>
              </a:spcBef>
              <a:buFont typeface="Arial" panose="020B0604020202020204" pitchFamily="34" charset="0"/>
              <a:buChar char="•"/>
            </a:pPr>
            <a:endParaRPr lang="en-US" dirty="0">
              <a:latin typeface="+mn-lt"/>
            </a:endParaRPr>
          </a:p>
          <a:p>
            <a:pPr algn="r"/>
            <a:r>
              <a:rPr lang="en-US" sz="3200" b="1" dirty="0">
                <a:solidFill>
                  <a:srgbClr val="669900"/>
                </a:solidFill>
              </a:rPr>
              <a:t>Facts &amp; FAQs - 4</a:t>
            </a:r>
          </a:p>
        </p:txBody>
      </p:sp>
      <p:sp>
        <p:nvSpPr>
          <p:cNvPr id="4" name="Slide Number Placeholder 3"/>
          <p:cNvSpPr>
            <a:spLocks noGrp="1"/>
          </p:cNvSpPr>
          <p:nvPr>
            <p:ph type="sldNum" sz="quarter" idx="12"/>
          </p:nvPr>
        </p:nvSpPr>
        <p:spPr/>
        <p:txBody>
          <a:bodyPr/>
          <a:lstStyle/>
          <a:p>
            <a:pPr>
              <a:defRPr/>
            </a:pPr>
            <a:fld id="{4D99F76E-4D4B-461B-8372-FB417D4F0B32}" type="slidenum">
              <a:rPr lang="en-US" smtClean="0"/>
              <a:pPr>
                <a:defRPr/>
              </a:pPr>
              <a:t>24</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785" y="206567"/>
            <a:ext cx="2210622" cy="1076858"/>
          </a:xfrm>
          <a:prstGeom prst="rect">
            <a:avLst/>
          </a:prstGeom>
        </p:spPr>
      </p:pic>
    </p:spTree>
    <p:extLst>
      <p:ext uri="{BB962C8B-B14F-4D97-AF65-F5344CB8AC3E}">
        <p14:creationId xmlns:p14="http://schemas.microsoft.com/office/powerpoint/2010/main" val="1149790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Users\kathy\Desktop\STOCK PHOTOS. LOGOS, IMAGES\TIME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55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4"/>
          <p:cNvSpPr/>
          <p:nvPr/>
        </p:nvSpPr>
        <p:spPr>
          <a:xfrm>
            <a:off x="523875" y="5317240"/>
            <a:ext cx="11210925" cy="744836"/>
          </a:xfrm>
          <a:custGeom>
            <a:avLst/>
            <a:gdLst/>
            <a:ahLst/>
            <a:cxnLst/>
            <a:rect l="l" t="t" r="r" b="b"/>
            <a:pathLst>
              <a:path w="4997958" h="685787">
                <a:moveTo>
                  <a:pt x="0" y="0"/>
                </a:moveTo>
                <a:lnTo>
                  <a:pt x="0" y="685787"/>
                </a:lnTo>
                <a:lnTo>
                  <a:pt x="4997958" y="685787"/>
                </a:lnTo>
                <a:lnTo>
                  <a:pt x="4997958" y="0"/>
                </a:lnTo>
                <a:lnTo>
                  <a:pt x="0" y="0"/>
                </a:lnTo>
                <a:close/>
              </a:path>
            </a:pathLst>
          </a:custGeom>
        </p:spPr>
        <p:txBody>
          <a:bodyPr vert="horz" lIns="91440" tIns="45720" rIns="91440" bIns="45720" rtlCol="0" anchor="ctr">
            <a:normAutofit/>
          </a:bodyPr>
          <a:lstStyle/>
          <a:p>
            <a:pPr marL="11397" algn="ctr">
              <a:lnSpc>
                <a:spcPct val="90000"/>
              </a:lnSpc>
              <a:spcAft>
                <a:spcPts val="600"/>
              </a:spcAft>
            </a:pPr>
            <a:r>
              <a:rPr lang="en-US" sz="3600">
                <a:solidFill>
                  <a:schemeClr val="tx1">
                    <a:lumMod val="85000"/>
                    <a:lumOff val="15000"/>
                  </a:schemeClr>
                </a:solidFill>
                <a:latin typeface="+mj-lt"/>
                <a:ea typeface="+mj-ea"/>
                <a:cs typeface="+mj-cs"/>
              </a:rPr>
              <a:t>Thank you for your time!</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defRPr/>
            </a:pPr>
            <a:fld id="{4D99F76E-4D4B-461B-8372-FB417D4F0B32}" type="slidenum">
              <a:rPr lang="en-US" sz="1200">
                <a:solidFill>
                  <a:srgbClr val="FFFFFF"/>
                </a:solidFill>
                <a:latin typeface="+mn-lt"/>
              </a:rPr>
              <a:pPr defTabSz="457200">
                <a:spcAft>
                  <a:spcPts val="600"/>
                </a:spcAft>
                <a:defRPr/>
              </a:pPr>
              <a:t>25</a:t>
            </a:fld>
            <a:endParaRPr lang="en-US" sz="1200">
              <a:solidFill>
                <a:srgbClr val="FFFFFF"/>
              </a:solidFill>
              <a:latin typeface="+mn-lt"/>
            </a:endParaRPr>
          </a:p>
        </p:txBody>
      </p:sp>
    </p:spTree>
    <p:extLst>
      <p:ext uri="{BB962C8B-B14F-4D97-AF65-F5344CB8AC3E}">
        <p14:creationId xmlns:p14="http://schemas.microsoft.com/office/powerpoint/2010/main" val="9298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1220" y="552450"/>
            <a:ext cx="12192000" cy="685800"/>
          </a:xfrm>
          <a:solidFill>
            <a:srgbClr val="669900"/>
          </a:solidFill>
        </p:spPr>
        <p:txBody>
          <a:bodyPr/>
          <a:lstStyle/>
          <a:p>
            <a:r>
              <a:rPr lang="en-US" sz="3200" b="1" dirty="0">
                <a:solidFill>
                  <a:schemeClr val="bg1"/>
                </a:solidFill>
              </a:rPr>
              <a:t>Who Can Participate?</a:t>
            </a:r>
            <a:r>
              <a:rPr lang="en-US" sz="4000" b="1" dirty="0">
                <a:solidFill>
                  <a:schemeClr val="bg1"/>
                </a:solidFill>
              </a:rPr>
              <a:t> </a:t>
            </a:r>
          </a:p>
        </p:txBody>
      </p:sp>
      <p:sp>
        <p:nvSpPr>
          <p:cNvPr id="3" name="Rectangle 2"/>
          <p:cNvSpPr/>
          <p:nvPr/>
        </p:nvSpPr>
        <p:spPr>
          <a:xfrm>
            <a:off x="1842144" y="1752600"/>
            <a:ext cx="8557361" cy="4635628"/>
          </a:xfrm>
          <a:prstGeom prst="rect">
            <a:avLst/>
          </a:prstGeom>
        </p:spPr>
        <p:txBody>
          <a:bodyPr wrap="square">
            <a:spAutoFit/>
          </a:bodyPr>
          <a:lstStyle/>
          <a:p>
            <a:pPr marL="342900" indent="-342900">
              <a:spcBef>
                <a:spcPct val="20000"/>
              </a:spcBef>
              <a:defRPr/>
            </a:pPr>
            <a:r>
              <a:rPr lang="en-US" sz="2400" b="1" dirty="0">
                <a:latin typeface="+mn-lt"/>
                <a:ea typeface="Verdana" pitchFamily="34" charset="0"/>
                <a:cs typeface="Verdana" pitchFamily="34" charset="0"/>
              </a:rPr>
              <a:t>Healthcare Reimbursement Accounts:</a:t>
            </a:r>
          </a:p>
          <a:p>
            <a:pPr marL="742950" lvl="1" indent="-285750">
              <a:spcBef>
                <a:spcPct val="20000"/>
              </a:spcBef>
              <a:buFont typeface="Arial" pitchFamily="34" charset="0"/>
              <a:buChar char="•"/>
              <a:defRPr/>
            </a:pPr>
            <a:r>
              <a:rPr lang="en-US" dirty="0">
                <a:latin typeface="+mn-lt"/>
                <a:ea typeface="Verdana" pitchFamily="34" charset="0"/>
                <a:cs typeface="Verdana" pitchFamily="34" charset="0"/>
              </a:rPr>
              <a:t>All Bates benefit-eligible employees</a:t>
            </a:r>
          </a:p>
          <a:p>
            <a:pPr marL="742950" lvl="1" indent="-285750">
              <a:spcBef>
                <a:spcPct val="20000"/>
              </a:spcBef>
              <a:buFont typeface="Arial" pitchFamily="34" charset="0"/>
              <a:buChar char="•"/>
              <a:defRPr/>
            </a:pPr>
            <a:r>
              <a:rPr lang="en-US" dirty="0">
                <a:latin typeface="+mn-lt"/>
                <a:ea typeface="Verdana" pitchFamily="34" charset="0"/>
                <a:cs typeface="Verdana" pitchFamily="34" charset="0"/>
              </a:rPr>
              <a:t>Healthcare Reimbursement Account dollars can be used for all your tax dependents’ eligible expenses </a:t>
            </a:r>
          </a:p>
          <a:p>
            <a:pPr marL="742950" lvl="1" indent="-285750">
              <a:spcBef>
                <a:spcPct val="20000"/>
              </a:spcBef>
              <a:buFont typeface="Arial" pitchFamily="34" charset="0"/>
              <a:buChar char="•"/>
              <a:defRPr/>
            </a:pPr>
            <a:r>
              <a:rPr lang="en-US" dirty="0">
                <a:latin typeface="+mn-lt"/>
                <a:ea typeface="Verdana" pitchFamily="34" charset="0"/>
                <a:cs typeface="Verdana" pitchFamily="34" charset="0"/>
              </a:rPr>
              <a:t>Healthcare Reimbursement Account dollars can be used for your dependents up to age 26, </a:t>
            </a:r>
            <a:r>
              <a:rPr lang="en-US" b="1" dirty="0">
                <a:latin typeface="+mn-lt"/>
                <a:ea typeface="Verdana" pitchFamily="34" charset="0"/>
                <a:cs typeface="Verdana" pitchFamily="34" charset="0"/>
              </a:rPr>
              <a:t>even if they are not tax dependents</a:t>
            </a:r>
            <a:r>
              <a:rPr lang="en-US" dirty="0">
                <a:latin typeface="+mn-lt"/>
                <a:ea typeface="Verdana" pitchFamily="34" charset="0"/>
                <a:cs typeface="Verdana" pitchFamily="34" charset="0"/>
              </a:rPr>
              <a:t>. Eligibility ends December 31</a:t>
            </a:r>
            <a:r>
              <a:rPr lang="en-US" baseline="30000" dirty="0">
                <a:latin typeface="+mn-lt"/>
                <a:ea typeface="Verdana" pitchFamily="34" charset="0"/>
                <a:cs typeface="Verdana" pitchFamily="34" charset="0"/>
              </a:rPr>
              <a:t>st</a:t>
            </a:r>
            <a:r>
              <a:rPr lang="en-US" dirty="0">
                <a:latin typeface="+mn-lt"/>
                <a:ea typeface="Verdana" pitchFamily="34" charset="0"/>
                <a:cs typeface="Verdana" pitchFamily="34" charset="0"/>
              </a:rPr>
              <a:t> of the year in which the dependent becomes 26</a:t>
            </a:r>
          </a:p>
          <a:p>
            <a:pPr marL="742950" lvl="1" indent="-285750">
              <a:spcBef>
                <a:spcPct val="20000"/>
              </a:spcBef>
              <a:defRPr/>
            </a:pPr>
            <a:endParaRPr lang="en-US" sz="800" dirty="0">
              <a:latin typeface="+mn-lt"/>
              <a:ea typeface="Verdana" pitchFamily="34" charset="0"/>
              <a:cs typeface="Verdana" pitchFamily="34" charset="0"/>
            </a:endParaRPr>
          </a:p>
          <a:p>
            <a:pPr marL="342900" indent="-342900">
              <a:spcBef>
                <a:spcPct val="20000"/>
              </a:spcBef>
              <a:defRPr/>
            </a:pPr>
            <a:r>
              <a:rPr lang="en-US" sz="2400" b="1" dirty="0">
                <a:latin typeface="+mn-lt"/>
                <a:ea typeface="Verdana" pitchFamily="34" charset="0"/>
                <a:cs typeface="Verdana" pitchFamily="34" charset="0"/>
              </a:rPr>
              <a:t>Health Savings Accounts:</a:t>
            </a:r>
          </a:p>
          <a:p>
            <a:pPr marL="742950" lvl="1" indent="-285750">
              <a:spcBef>
                <a:spcPct val="20000"/>
              </a:spcBef>
              <a:buFont typeface="Arial" pitchFamily="34" charset="0"/>
              <a:buChar char="•"/>
              <a:defRPr/>
            </a:pPr>
            <a:r>
              <a:rPr lang="en-US" dirty="0">
                <a:latin typeface="+mn-lt"/>
                <a:ea typeface="Verdana" pitchFamily="34" charset="0"/>
                <a:cs typeface="Verdana" pitchFamily="34" charset="0"/>
              </a:rPr>
              <a:t>If you or your spouse plan to contribute to an HSA in 2022, you are not eligible to elect a </a:t>
            </a:r>
            <a:r>
              <a:rPr lang="en-US" u="sng" dirty="0">
                <a:latin typeface="+mn-lt"/>
                <a:ea typeface="Verdana" pitchFamily="34" charset="0"/>
                <a:cs typeface="Verdana" pitchFamily="34" charset="0"/>
              </a:rPr>
              <a:t>regular</a:t>
            </a:r>
            <a:r>
              <a:rPr lang="en-US" dirty="0">
                <a:latin typeface="+mn-lt"/>
                <a:ea typeface="Verdana" pitchFamily="34" charset="0"/>
                <a:cs typeface="Verdana" pitchFamily="34" charset="0"/>
              </a:rPr>
              <a:t> Healthcare Reimbursement Account in 2022. You may elect a Limited Purpose Reimbursement Account.</a:t>
            </a:r>
          </a:p>
          <a:p>
            <a:pPr marL="742950" lvl="1" indent="-285750">
              <a:spcBef>
                <a:spcPct val="20000"/>
              </a:spcBef>
              <a:buFont typeface="Arial" pitchFamily="34" charset="0"/>
              <a:buChar char="•"/>
              <a:defRPr/>
            </a:pPr>
            <a:r>
              <a:rPr lang="en-US" dirty="0">
                <a:latin typeface="+mn-lt"/>
                <a:ea typeface="Verdana" pitchFamily="34" charset="0"/>
                <a:cs typeface="Verdana" pitchFamily="34" charset="0"/>
              </a:rPr>
              <a:t>If you have carryover remaining after the 2021 plan year, you may elect to put your carryover into a Limited Purpose Reimbursement Account.</a:t>
            </a:r>
          </a:p>
          <a:p>
            <a:pPr marL="342900" marR="228600" indent="-342900">
              <a:lnSpc>
                <a:spcPct val="115000"/>
              </a:lnSpc>
              <a:spcBef>
                <a:spcPts val="0"/>
              </a:spcBef>
              <a:spcAft>
                <a:spcPts val="1000"/>
              </a:spcAft>
              <a:buFont typeface="Symbol"/>
              <a:buChar char=""/>
            </a:pPr>
            <a:endParaRPr lang="en-US" sz="1600" dirty="0">
              <a:solidFill>
                <a:srgbClr val="FF0000"/>
              </a:solidFill>
              <a:latin typeface="+mn-lt"/>
              <a:ea typeface="Calibri"/>
              <a:cs typeface="Times New Roman"/>
            </a:endParaRPr>
          </a:p>
        </p:txBody>
      </p:sp>
      <p:sp>
        <p:nvSpPr>
          <p:cNvPr id="2" name="Slide Number Placeholder 1"/>
          <p:cNvSpPr>
            <a:spLocks noGrp="1"/>
          </p:cNvSpPr>
          <p:nvPr>
            <p:ph type="sldNum" sz="quarter" idx="12"/>
          </p:nvPr>
        </p:nvSpPr>
        <p:spPr/>
        <p:txBody>
          <a:bodyPr/>
          <a:lstStyle/>
          <a:p>
            <a:pPr>
              <a:defRPr/>
            </a:pPr>
            <a:fld id="{BA66D2F9-0EB5-4A21-901E-355B25CC805E}" type="slidenum">
              <a:rPr lang="en-US" smtClean="0"/>
              <a:pPr>
                <a:defRPr/>
              </a:pPr>
              <a:t>3</a:t>
            </a:fld>
            <a:endParaRPr lang="en-US" dirty="0"/>
          </a:p>
        </p:txBody>
      </p:sp>
    </p:spTree>
    <p:extLst>
      <p:ext uri="{BB962C8B-B14F-4D97-AF65-F5344CB8AC3E}">
        <p14:creationId xmlns:p14="http://schemas.microsoft.com/office/powerpoint/2010/main" val="286788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 y="360172"/>
            <a:ext cx="12191999" cy="1066800"/>
          </a:xfrm>
          <a:solidFill>
            <a:srgbClr val="669900"/>
          </a:solidFill>
        </p:spPr>
        <p:txBody>
          <a:bodyPr/>
          <a:lstStyle/>
          <a:p>
            <a:r>
              <a:rPr lang="en-US" sz="2800" b="1" dirty="0">
                <a:solidFill>
                  <a:schemeClr val="bg1"/>
                </a:solidFill>
              </a:rPr>
              <a:t>Employees Love Health Reimbursement Accounts</a:t>
            </a:r>
            <a:br>
              <a:rPr lang="en-US" sz="2800" b="1" dirty="0">
                <a:solidFill>
                  <a:schemeClr val="bg1"/>
                </a:solidFill>
              </a:rPr>
            </a:br>
            <a:r>
              <a:rPr lang="en-US" sz="2800" b="1" dirty="0">
                <a:solidFill>
                  <a:schemeClr val="bg1"/>
                </a:solidFill>
              </a:rPr>
              <a:t> Because They Save Money</a:t>
            </a:r>
          </a:p>
        </p:txBody>
      </p:sp>
      <p:sp>
        <p:nvSpPr>
          <p:cNvPr id="3" name="Rectangle 2"/>
          <p:cNvSpPr/>
          <p:nvPr/>
        </p:nvSpPr>
        <p:spPr>
          <a:xfrm>
            <a:off x="2286000" y="1981200"/>
            <a:ext cx="8083818" cy="4103816"/>
          </a:xfrm>
          <a:prstGeom prst="rect">
            <a:avLst/>
          </a:prstGeom>
        </p:spPr>
        <p:txBody>
          <a:bodyPr wrap="square">
            <a:spAutoFit/>
          </a:bodyPr>
          <a:lstStyle/>
          <a:p>
            <a:pPr marR="228600">
              <a:lnSpc>
                <a:spcPct val="115000"/>
              </a:lnSpc>
              <a:spcBef>
                <a:spcPts val="0"/>
              </a:spcBef>
              <a:spcAft>
                <a:spcPts val="1000"/>
              </a:spcAft>
            </a:pPr>
            <a:r>
              <a:rPr lang="en-US" i="1" dirty="0">
                <a:latin typeface="+mn-lt"/>
                <a:ea typeface="Calibri"/>
                <a:cs typeface="Mundo Sans Std Light"/>
              </a:rPr>
              <a:t>These accounts allow you to set dollars aside in pre-tax wages, which means more money in your pocket! </a:t>
            </a:r>
          </a:p>
          <a:p>
            <a:pPr marL="285750" indent="-285750">
              <a:lnSpc>
                <a:spcPct val="150000"/>
              </a:lnSpc>
              <a:buFont typeface="Arial" panose="020B0604020202020204" pitchFamily="34" charset="0"/>
              <a:buChar char="•"/>
            </a:pPr>
            <a:r>
              <a:rPr lang="en-US" dirty="0">
                <a:latin typeface="+mn-lt"/>
                <a:ea typeface="Verdana" pitchFamily="34" charset="0"/>
                <a:cs typeface="Verdana" pitchFamily="34" charset="0"/>
              </a:rPr>
              <a:t>No payroll taxes apply to your contributions</a:t>
            </a:r>
          </a:p>
          <a:p>
            <a:pPr marL="285750" indent="-285750">
              <a:lnSpc>
                <a:spcPct val="150000"/>
              </a:lnSpc>
              <a:buFont typeface="Arial" panose="020B0604020202020204" pitchFamily="34" charset="0"/>
              <a:buChar char="•"/>
            </a:pPr>
            <a:r>
              <a:rPr lang="en-US" dirty="0">
                <a:latin typeface="+mn-lt"/>
                <a:ea typeface="Verdana" pitchFamily="34" charset="0"/>
                <a:cs typeface="Verdana" pitchFamily="34" charset="0"/>
              </a:rPr>
              <a:t>Contributions are easily deducted through payroll.</a:t>
            </a:r>
          </a:p>
          <a:p>
            <a:pPr marL="285750" indent="-285750">
              <a:spcAft>
                <a:spcPts val="1200"/>
              </a:spcAft>
              <a:buFont typeface="Arial" panose="020B0604020202020204" pitchFamily="34" charset="0"/>
              <a:buChar char="•"/>
            </a:pPr>
            <a:r>
              <a:rPr lang="en-US" dirty="0"/>
              <a:t>Elect a maximum of $2,750 ($100 minimum) for you and your family’s predictable, manageable out-of-pocket medical, dental, and vision expenses</a:t>
            </a:r>
          </a:p>
          <a:p>
            <a:pPr marL="285750" indent="-285750">
              <a:spcAft>
                <a:spcPts val="1200"/>
              </a:spcAft>
              <a:buFont typeface="Arial" panose="020B0604020202020204" pitchFamily="34" charset="0"/>
              <a:buChar char="•"/>
            </a:pPr>
            <a:r>
              <a:rPr lang="en-US" dirty="0"/>
              <a:t>Your full annual election is available to use all year</a:t>
            </a:r>
          </a:p>
          <a:p>
            <a:pPr marL="285750" indent="-285750">
              <a:spcAft>
                <a:spcPts val="1200"/>
              </a:spcAft>
              <a:buFont typeface="Arial" panose="020B0604020202020204" pitchFamily="34" charset="0"/>
              <a:buChar char="•"/>
            </a:pPr>
            <a:r>
              <a:rPr lang="en-US" dirty="0"/>
              <a:t>Eligible expenses include deductibles, coinsurance, copays, glasses, contacts, dental expenses, etc.</a:t>
            </a:r>
          </a:p>
          <a:p>
            <a:pPr marL="285750" marR="228600" indent="-285750">
              <a:lnSpc>
                <a:spcPct val="115000"/>
              </a:lnSpc>
              <a:spcBef>
                <a:spcPts val="0"/>
              </a:spcBef>
              <a:spcAft>
                <a:spcPts val="1000"/>
              </a:spcAft>
              <a:buFont typeface="Arial" panose="020B0604020202020204" pitchFamily="34" charset="0"/>
              <a:buChar char="•"/>
            </a:pPr>
            <a:r>
              <a:rPr lang="en-US" dirty="0">
                <a:ea typeface="Calibri"/>
                <a:cs typeface="Mundo Sans Std Light"/>
              </a:rPr>
              <a:t>You can carry over unused balances from 2021 into 2022. </a:t>
            </a:r>
          </a:p>
        </p:txBody>
      </p:sp>
      <p:sp>
        <p:nvSpPr>
          <p:cNvPr id="2" name="Slide Number Placeholder 1"/>
          <p:cNvSpPr>
            <a:spLocks noGrp="1"/>
          </p:cNvSpPr>
          <p:nvPr>
            <p:ph type="sldNum" sz="quarter" idx="12"/>
          </p:nvPr>
        </p:nvSpPr>
        <p:spPr/>
        <p:txBody>
          <a:bodyPr/>
          <a:lstStyle/>
          <a:p>
            <a:pPr>
              <a:defRPr/>
            </a:pPr>
            <a:fld id="{BA66D2F9-0EB5-4A21-901E-355B25CC805E}" type="slidenum">
              <a:rPr lang="en-US" smtClean="0"/>
              <a:pPr>
                <a:defRPr/>
              </a:pPr>
              <a:t>4</a:t>
            </a:fld>
            <a:endParaRPr lang="en-US" dirty="0"/>
          </a:p>
        </p:txBody>
      </p:sp>
    </p:spTree>
    <p:extLst>
      <p:ext uri="{BB962C8B-B14F-4D97-AF65-F5344CB8AC3E}">
        <p14:creationId xmlns:p14="http://schemas.microsoft.com/office/powerpoint/2010/main" val="22257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782971"/>
            <a:ext cx="12191999" cy="621021"/>
          </a:xfrm>
          <a:solidFill>
            <a:srgbClr val="669900"/>
          </a:solidFill>
        </p:spPr>
        <p:txBody>
          <a:bodyPr/>
          <a:lstStyle/>
          <a:p>
            <a:r>
              <a:rPr lang="en-US" sz="2400" b="1" dirty="0">
                <a:solidFill>
                  <a:schemeClr val="bg1"/>
                </a:solidFill>
              </a:rPr>
              <a:t>Calculating Your Health Care and Dependent Care Reimbursement Needs</a:t>
            </a:r>
          </a:p>
        </p:txBody>
      </p:sp>
      <p:sp>
        <p:nvSpPr>
          <p:cNvPr id="3" name="Rectangle 2"/>
          <p:cNvSpPr/>
          <p:nvPr/>
        </p:nvSpPr>
        <p:spPr>
          <a:xfrm>
            <a:off x="2115742" y="2362200"/>
            <a:ext cx="4920265" cy="3693319"/>
          </a:xfrm>
          <a:prstGeom prst="rect">
            <a:avLst/>
          </a:prstGeom>
        </p:spPr>
        <p:txBody>
          <a:bodyPr wrap="square">
            <a:spAutoFit/>
          </a:bodyPr>
          <a:lstStyle/>
          <a:p>
            <a:pPr marL="285750" indent="-285750">
              <a:buFont typeface="Arial" panose="020B0604020202020204" pitchFamily="34" charset="0"/>
              <a:buChar char="•"/>
            </a:pPr>
            <a:r>
              <a:rPr lang="en-US" dirty="0">
                <a:solidFill>
                  <a:schemeClr val="tx1">
                    <a:lumMod val="85000"/>
                    <a:lumOff val="15000"/>
                  </a:schemeClr>
                </a:solidFill>
                <a:ea typeface="Verdana" pitchFamily="34" charset="0"/>
                <a:cs typeface="Verdana" pitchFamily="34" charset="0"/>
              </a:rPr>
              <a:t>Ask yourself:</a:t>
            </a:r>
          </a:p>
          <a:p>
            <a:pPr lvl="1" indent="-166688">
              <a:buFont typeface="Arial" panose="020B0604020202020204" pitchFamily="34" charset="0"/>
              <a:buChar char="‾"/>
            </a:pPr>
            <a:r>
              <a:rPr lang="en-US" dirty="0">
                <a:solidFill>
                  <a:schemeClr val="tx1">
                    <a:lumMod val="85000"/>
                    <a:lumOff val="15000"/>
                  </a:schemeClr>
                </a:solidFill>
                <a:ea typeface="Verdana" pitchFamily="34" charset="0"/>
                <a:cs typeface="Verdana" pitchFamily="34" charset="0"/>
              </a:rPr>
              <a:t>What are my predictable expenses for the next year?</a:t>
            </a:r>
          </a:p>
          <a:p>
            <a:pPr lvl="1" indent="-166688">
              <a:buFont typeface="Arial" panose="020B0604020202020204" pitchFamily="34" charset="0"/>
              <a:buChar char="‾"/>
            </a:pPr>
            <a:r>
              <a:rPr lang="en-US" dirty="0">
                <a:solidFill>
                  <a:schemeClr val="tx1">
                    <a:lumMod val="85000"/>
                    <a:lumOff val="15000"/>
                  </a:schemeClr>
                </a:solidFill>
                <a:ea typeface="Verdana" pitchFamily="34" charset="0"/>
                <a:cs typeface="Verdana" pitchFamily="34" charset="0"/>
              </a:rPr>
              <a:t>Do I need after school care for the kids?</a:t>
            </a:r>
          </a:p>
          <a:p>
            <a:pPr lvl="1" indent="-166688">
              <a:buFont typeface="Arial" panose="020B0604020202020204" pitchFamily="34" charset="0"/>
              <a:buChar char="‾"/>
            </a:pPr>
            <a:r>
              <a:rPr lang="en-US" dirty="0">
                <a:solidFill>
                  <a:schemeClr val="tx1">
                    <a:lumMod val="85000"/>
                    <a:lumOff val="15000"/>
                  </a:schemeClr>
                </a:solidFill>
                <a:ea typeface="Verdana" pitchFamily="34" charset="0"/>
                <a:cs typeface="Verdana" pitchFamily="34" charset="0"/>
              </a:rPr>
              <a:t>New eyeglasses or dental care?</a:t>
            </a:r>
          </a:p>
          <a:p>
            <a:endParaRPr lang="en-US" dirty="0">
              <a:solidFill>
                <a:schemeClr val="tx1">
                  <a:lumMod val="85000"/>
                  <a:lumOff val="15000"/>
                </a:schemeClr>
              </a:solidFill>
              <a:latin typeface="+mn-lt"/>
              <a:ea typeface="Verdana" pitchFamily="34" charset="0"/>
              <a:cs typeface="Verdana" pitchFamily="34" charset="0"/>
            </a:endParaRPr>
          </a:p>
          <a:p>
            <a:pPr marL="342900" indent="-342900">
              <a:buFont typeface="Arial" pitchFamily="34" charset="0"/>
              <a:buChar char="•"/>
            </a:pPr>
            <a:r>
              <a:rPr lang="en-US" dirty="0">
                <a:solidFill>
                  <a:schemeClr val="tx1">
                    <a:lumMod val="85000"/>
                    <a:lumOff val="15000"/>
                  </a:schemeClr>
                </a:solidFill>
                <a:latin typeface="+mn-lt"/>
                <a:ea typeface="Verdana" pitchFamily="34" charset="0"/>
                <a:cs typeface="Verdana" pitchFamily="34" charset="0"/>
              </a:rPr>
              <a:t>Review last year’s out-of-pocket medical and childcare expenses to predict  2022 needs </a:t>
            </a:r>
          </a:p>
          <a:p>
            <a:pPr marL="342900" indent="-342900">
              <a:buFont typeface="Arial" pitchFamily="34" charset="0"/>
              <a:buChar char="•"/>
            </a:pPr>
            <a:endParaRPr lang="en-US" dirty="0">
              <a:solidFill>
                <a:schemeClr val="tx1">
                  <a:lumMod val="85000"/>
                  <a:lumOff val="15000"/>
                </a:schemeClr>
              </a:solidFill>
              <a:latin typeface="+mn-lt"/>
              <a:ea typeface="Verdana" pitchFamily="34" charset="0"/>
              <a:cs typeface="Verdana" pitchFamily="34" charset="0"/>
            </a:endParaRPr>
          </a:p>
          <a:p>
            <a:pPr marL="285750" indent="-285750">
              <a:buFont typeface="Arial" panose="020B0604020202020204" pitchFamily="34" charset="0"/>
              <a:buChar char="•"/>
            </a:pPr>
            <a:r>
              <a:rPr lang="en-US" dirty="0">
                <a:solidFill>
                  <a:schemeClr val="tx1">
                    <a:lumMod val="85000"/>
                    <a:lumOff val="15000"/>
                  </a:schemeClr>
                </a:solidFill>
                <a:latin typeface="+mn-lt"/>
                <a:ea typeface="Verdana" pitchFamily="34" charset="0"/>
                <a:cs typeface="Verdana" pitchFamily="34" charset="0"/>
              </a:rPr>
              <a:t>Use the GDI Expense List/Estimator to review eligible expenses and estimate your expenses for the year.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5751" y="3276600"/>
            <a:ext cx="3336925" cy="21034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Slide Number Placeholder 1"/>
          <p:cNvSpPr>
            <a:spLocks noGrp="1"/>
          </p:cNvSpPr>
          <p:nvPr>
            <p:ph type="sldNum" sz="quarter" idx="12"/>
          </p:nvPr>
        </p:nvSpPr>
        <p:spPr/>
        <p:txBody>
          <a:bodyPr/>
          <a:lstStyle/>
          <a:p>
            <a:pPr>
              <a:defRPr/>
            </a:pPr>
            <a:fld id="{BA66D2F9-0EB5-4A21-901E-355B25CC805E}" type="slidenum">
              <a:rPr lang="en-US" smtClean="0"/>
              <a:pPr>
                <a:defRPr/>
              </a:pPr>
              <a:t>5</a:t>
            </a:fld>
            <a:endParaRPr lang="en-US" dirty="0"/>
          </a:p>
        </p:txBody>
      </p:sp>
    </p:spTree>
    <p:extLst>
      <p:ext uri="{BB962C8B-B14F-4D97-AF65-F5344CB8AC3E}">
        <p14:creationId xmlns:p14="http://schemas.microsoft.com/office/powerpoint/2010/main" val="264745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8676"/>
            <a:ext cx="12192000" cy="762000"/>
          </a:xfrm>
          <a:solidFill>
            <a:srgbClr val="669900"/>
          </a:solidFill>
        </p:spPr>
        <p:txBody>
          <a:bodyPr/>
          <a:lstStyle/>
          <a:p>
            <a:r>
              <a:rPr lang="en-US" sz="3200" dirty="0">
                <a:solidFill>
                  <a:schemeClr val="bg1"/>
                </a:solidFill>
              </a:rPr>
              <a:t>What is a Limited Purpose Medical Account?</a:t>
            </a:r>
          </a:p>
        </p:txBody>
      </p:sp>
      <p:sp>
        <p:nvSpPr>
          <p:cNvPr id="3" name="Content Placeholder 2"/>
          <p:cNvSpPr>
            <a:spLocks noGrp="1"/>
          </p:cNvSpPr>
          <p:nvPr>
            <p:ph idx="1"/>
          </p:nvPr>
        </p:nvSpPr>
        <p:spPr>
          <a:xfrm>
            <a:off x="2235204" y="1795462"/>
            <a:ext cx="7924796" cy="4830763"/>
          </a:xfrm>
        </p:spPr>
        <p:txBody>
          <a:bodyPr/>
          <a:lstStyle/>
          <a:p>
            <a:r>
              <a:rPr lang="en-US" sz="1800" dirty="0">
                <a:ln w="11430"/>
              </a:rPr>
              <a:t>A Limited Purpose Account is permitted for use with a Health Savings Account (HSA) and is limited to vision &amp; dental expenses.</a:t>
            </a:r>
          </a:p>
          <a:p>
            <a:endParaRPr lang="en-US" sz="1800" dirty="0">
              <a:ln w="11430"/>
            </a:endParaRPr>
          </a:p>
          <a:p>
            <a:r>
              <a:rPr lang="en-US" sz="1800" dirty="0">
                <a:ln w="11430"/>
              </a:rPr>
              <a:t>A “post-deductible” feature allows you to be reimbursed for general medical expenses after the minimum deductible ($1400 single or $2800 family) is met.</a:t>
            </a:r>
          </a:p>
          <a:p>
            <a:endParaRPr lang="en-US" sz="1800" dirty="0">
              <a:ln w="11430"/>
            </a:endParaRPr>
          </a:p>
          <a:p>
            <a:r>
              <a:rPr lang="en-US" sz="1800" dirty="0">
                <a:ln w="11430"/>
              </a:rPr>
              <a:t>Maximum election $2,750/Minimum $100</a:t>
            </a:r>
          </a:p>
          <a:p>
            <a:endParaRPr lang="en-US" sz="1800" dirty="0">
              <a:ln w="11430"/>
            </a:endParaRPr>
          </a:p>
          <a:p>
            <a:r>
              <a:rPr lang="en-US" sz="1800" dirty="0">
                <a:ln w="11430"/>
              </a:rPr>
              <a:t> If you are thinking about electing an HSA, combining it with a Limited</a:t>
            </a:r>
          </a:p>
          <a:p>
            <a:pPr marL="0" indent="0">
              <a:buNone/>
            </a:pPr>
            <a:r>
              <a:rPr lang="en-US" sz="1800" dirty="0">
                <a:ln w="11430"/>
              </a:rPr>
              <a:t>      Purpose Health Reimbursement Account may be right for you. See the </a:t>
            </a:r>
          </a:p>
          <a:p>
            <a:pPr marL="0" indent="0">
              <a:buNone/>
            </a:pPr>
            <a:r>
              <a:rPr lang="en-US" sz="1800" dirty="0">
                <a:ln w="11430"/>
              </a:rPr>
              <a:t>      Limited Purpose Account materials for more details.</a:t>
            </a:r>
          </a:p>
        </p:txBody>
      </p:sp>
      <p:sp>
        <p:nvSpPr>
          <p:cNvPr id="6" name="Slide Number Placeholder 5"/>
          <p:cNvSpPr>
            <a:spLocks noGrp="1"/>
          </p:cNvSpPr>
          <p:nvPr>
            <p:ph type="sldNum" sz="quarter" idx="12"/>
          </p:nvPr>
        </p:nvSpPr>
        <p:spPr/>
        <p:txBody>
          <a:bodyPr/>
          <a:lstStyle/>
          <a:p>
            <a:pPr>
              <a:defRPr/>
            </a:pPr>
            <a:fld id="{BA66D2F9-0EB5-4A21-901E-355B25CC805E}" type="slidenum">
              <a:rPr lang="en-US" smtClean="0"/>
              <a:pPr>
                <a:defRPr/>
              </a:pPr>
              <a:t>6</a:t>
            </a:fld>
            <a:endParaRPr lang="en-US" dirty="0"/>
          </a:p>
        </p:txBody>
      </p:sp>
    </p:spTree>
    <p:extLst>
      <p:ext uri="{BB962C8B-B14F-4D97-AF65-F5344CB8AC3E}">
        <p14:creationId xmlns:p14="http://schemas.microsoft.com/office/powerpoint/2010/main" val="76038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960"/>
            <a:ext cx="12192000" cy="681116"/>
          </a:xfrm>
          <a:solidFill>
            <a:srgbClr val="669900"/>
          </a:solidFill>
        </p:spPr>
        <p:txBody>
          <a:bodyPr/>
          <a:lstStyle/>
          <a:p>
            <a:r>
              <a:rPr lang="en-US" sz="3600" dirty="0">
                <a:solidFill>
                  <a:schemeClr val="bg1"/>
                </a:solidFill>
              </a:rPr>
              <a:t>Eligible OTCs</a:t>
            </a:r>
          </a:p>
        </p:txBody>
      </p:sp>
      <p:sp>
        <p:nvSpPr>
          <p:cNvPr id="3" name="Slide Number Placeholder 2"/>
          <p:cNvSpPr>
            <a:spLocks noGrp="1"/>
          </p:cNvSpPr>
          <p:nvPr>
            <p:ph type="sldNum" sz="quarter" idx="12"/>
          </p:nvPr>
        </p:nvSpPr>
        <p:spPr/>
        <p:txBody>
          <a:bodyPr/>
          <a:lstStyle/>
          <a:p>
            <a:pPr>
              <a:defRPr/>
            </a:pPr>
            <a:fld id="{6A6788E7-F151-4FC5-B73B-911C024D586F}" type="slidenum">
              <a:rPr lang="en-US" smtClean="0"/>
              <a:pPr>
                <a:defRPr/>
              </a:pPr>
              <a:t>7</a:t>
            </a:fld>
            <a:endParaRPr lang="en-US" dirty="0"/>
          </a:p>
        </p:txBody>
      </p:sp>
      <p:sp>
        <p:nvSpPr>
          <p:cNvPr id="12" name="TextBox 11">
            <a:extLst>
              <a:ext uri="{FF2B5EF4-FFF2-40B4-BE49-F238E27FC236}">
                <a16:creationId xmlns:a16="http://schemas.microsoft.com/office/drawing/2014/main" id="{743920A8-43E6-4D98-94B7-5DE07E309657}"/>
              </a:ext>
            </a:extLst>
          </p:cNvPr>
          <p:cNvSpPr txBox="1"/>
          <p:nvPr/>
        </p:nvSpPr>
        <p:spPr>
          <a:xfrm>
            <a:off x="914400" y="1746391"/>
            <a:ext cx="10515600" cy="923330"/>
          </a:xfrm>
          <a:prstGeom prst="rect">
            <a:avLst/>
          </a:prstGeom>
          <a:noFill/>
          <a:ln>
            <a:noFill/>
          </a:ln>
        </p:spPr>
        <p:txBody>
          <a:bodyPr wrap="square" rtlCol="0">
            <a:spAutoFit/>
          </a:bodyPr>
          <a:lstStyle/>
          <a:p>
            <a:r>
              <a:rPr lang="en-US" sz="1800" b="0" i="0" u="none" strike="noStrike" baseline="0" dirty="0">
                <a:solidFill>
                  <a:srgbClr val="000000"/>
                </a:solidFill>
                <a:latin typeface="+mj-lt"/>
              </a:rPr>
              <a:t>The CARES Act of 2020 allows over-the-counter drugs and medicines to be purchased </a:t>
            </a:r>
            <a:r>
              <a:rPr lang="en-US" sz="1800" b="0" i="0" u="sng" strike="noStrike" baseline="0" dirty="0">
                <a:solidFill>
                  <a:srgbClr val="000000"/>
                </a:solidFill>
                <a:latin typeface="+mj-lt"/>
              </a:rPr>
              <a:t>without a prescription</a:t>
            </a:r>
            <a:r>
              <a:rPr lang="en-US" sz="1800" b="0" i="0" strike="noStrike" baseline="0" dirty="0">
                <a:solidFill>
                  <a:srgbClr val="000000"/>
                </a:solidFill>
                <a:latin typeface="+mj-lt"/>
              </a:rPr>
              <a:t> </a:t>
            </a:r>
            <a:r>
              <a:rPr lang="en-US" sz="1800" b="0" i="0" u="none" strike="noStrike" baseline="0" dirty="0">
                <a:solidFill>
                  <a:srgbClr val="000000"/>
                </a:solidFill>
                <a:latin typeface="+mj-lt"/>
              </a:rPr>
              <a:t>using FSA funds. You now have even more flexibility to save on the cost of health-related products you purchase every day. That's great news for you! </a:t>
            </a:r>
            <a:endParaRPr lang="en-US" dirty="0">
              <a:latin typeface="+mj-lt"/>
            </a:endParaRPr>
          </a:p>
        </p:txBody>
      </p:sp>
      <p:sp>
        <p:nvSpPr>
          <p:cNvPr id="13" name="TextBox 12">
            <a:extLst>
              <a:ext uri="{FF2B5EF4-FFF2-40B4-BE49-F238E27FC236}">
                <a16:creationId xmlns:a16="http://schemas.microsoft.com/office/drawing/2014/main" id="{42CB665D-6CA2-45C9-952F-02E13BAEA24A}"/>
              </a:ext>
            </a:extLst>
          </p:cNvPr>
          <p:cNvSpPr txBox="1"/>
          <p:nvPr/>
        </p:nvSpPr>
        <p:spPr>
          <a:xfrm>
            <a:off x="585216" y="3105904"/>
            <a:ext cx="4352544" cy="3139321"/>
          </a:xfrm>
          <a:prstGeom prst="rect">
            <a:avLst/>
          </a:prstGeom>
          <a:noFill/>
        </p:spPr>
        <p:txBody>
          <a:bodyPr wrap="square" rtlCol="0">
            <a:spAutoFit/>
          </a:bodyPr>
          <a:lstStyle/>
          <a:p>
            <a:r>
              <a:rPr lang="en-US" b="1" dirty="0"/>
              <a:t>Common Eligible OTC Items you may purchase without a prescription:</a:t>
            </a:r>
          </a:p>
          <a:p>
            <a:endParaRPr lang="en-US" b="1" dirty="0"/>
          </a:p>
          <a:p>
            <a:pPr marL="285750" indent="-285750">
              <a:buFont typeface="Arial" panose="020B0604020202020204" pitchFamily="34" charset="0"/>
              <a:buChar char="•"/>
            </a:pPr>
            <a:r>
              <a:rPr lang="en-US" dirty="0"/>
              <a:t>Cold, Flu, Pain relief medications</a:t>
            </a:r>
          </a:p>
          <a:p>
            <a:pPr marL="285750" indent="-285750">
              <a:buFont typeface="Arial" panose="020B0604020202020204" pitchFamily="34" charset="0"/>
              <a:buChar char="•"/>
            </a:pPr>
            <a:r>
              <a:rPr lang="en-US" dirty="0"/>
              <a:t>Allergy medication, nasal sprays </a:t>
            </a:r>
          </a:p>
          <a:p>
            <a:pPr marL="285750" indent="-285750">
              <a:buFont typeface="Arial" panose="020B0604020202020204" pitchFamily="34" charset="0"/>
              <a:buChar char="•"/>
            </a:pPr>
            <a:r>
              <a:rPr lang="en-US" dirty="0"/>
              <a:t>Antacid, digestive medications</a:t>
            </a:r>
          </a:p>
          <a:p>
            <a:pPr marL="285750" indent="-285750">
              <a:buFont typeface="Arial" panose="020B0604020202020204" pitchFamily="34" charset="0"/>
              <a:buChar char="•"/>
            </a:pPr>
            <a:r>
              <a:rPr lang="en-US" dirty="0"/>
              <a:t>Menstrual products</a:t>
            </a:r>
          </a:p>
          <a:p>
            <a:pPr marL="285750" indent="-285750">
              <a:buFont typeface="Arial" panose="020B0604020202020204" pitchFamily="34" charset="0"/>
              <a:buChar char="•"/>
            </a:pPr>
            <a:r>
              <a:rPr lang="en-US" dirty="0"/>
              <a:t>Ointments for pain or first aid</a:t>
            </a:r>
          </a:p>
          <a:p>
            <a:pPr marL="285750" indent="-285750">
              <a:buFont typeface="Arial" panose="020B0604020202020204" pitchFamily="34" charset="0"/>
              <a:buChar char="•"/>
            </a:pPr>
            <a:r>
              <a:rPr lang="en-US" dirty="0"/>
              <a:t>First Aid, bandages, cold packs</a:t>
            </a:r>
          </a:p>
          <a:p>
            <a:pPr marL="285750" indent="-285750">
              <a:buFont typeface="Arial" panose="020B0604020202020204" pitchFamily="34" charset="0"/>
              <a:buChar char="•"/>
            </a:pPr>
            <a:r>
              <a:rPr lang="en-US" dirty="0"/>
              <a:t>Smoking cessation products</a:t>
            </a:r>
          </a:p>
          <a:p>
            <a:pPr marL="285750" indent="-285750">
              <a:buFont typeface="Arial" panose="020B0604020202020204" pitchFamily="34" charset="0"/>
              <a:buChar char="•"/>
            </a:pPr>
            <a:r>
              <a:rPr lang="en-US" dirty="0"/>
              <a:t>Reading glasses, eye drops</a:t>
            </a:r>
          </a:p>
        </p:txBody>
      </p:sp>
      <p:sp>
        <p:nvSpPr>
          <p:cNvPr id="15" name="TextBox 14">
            <a:extLst>
              <a:ext uri="{FF2B5EF4-FFF2-40B4-BE49-F238E27FC236}">
                <a16:creationId xmlns:a16="http://schemas.microsoft.com/office/drawing/2014/main" id="{6E615DEA-C5B4-4F99-9A54-6EB5F098DB58}"/>
              </a:ext>
            </a:extLst>
          </p:cNvPr>
          <p:cNvSpPr txBox="1"/>
          <p:nvPr/>
        </p:nvSpPr>
        <p:spPr>
          <a:xfrm>
            <a:off x="8278368" y="3276600"/>
            <a:ext cx="3352800" cy="2308324"/>
          </a:xfrm>
          <a:prstGeom prst="rect">
            <a:avLst/>
          </a:prstGeom>
          <a:noFill/>
        </p:spPr>
        <p:txBody>
          <a:bodyPr wrap="square" rtlCol="0">
            <a:spAutoFit/>
          </a:bodyPr>
          <a:lstStyle/>
          <a:p>
            <a:r>
              <a:rPr lang="en-US" dirty="0"/>
              <a:t>Certain OTC Items still require a prescription, these include:</a:t>
            </a:r>
          </a:p>
          <a:p>
            <a:endParaRPr lang="en-US" dirty="0"/>
          </a:p>
          <a:p>
            <a:pPr marL="285750" indent="-285750">
              <a:buFont typeface="Arial" panose="020B0604020202020204" pitchFamily="34" charset="0"/>
              <a:buChar char="•"/>
            </a:pPr>
            <a:r>
              <a:rPr lang="en-US" dirty="0"/>
              <a:t>Dietary supplements</a:t>
            </a:r>
          </a:p>
          <a:p>
            <a:pPr marL="285750" indent="-285750">
              <a:buFont typeface="Arial" panose="020B0604020202020204" pitchFamily="34" charset="0"/>
              <a:buChar char="•"/>
            </a:pPr>
            <a:r>
              <a:rPr lang="en-US" dirty="0"/>
              <a:t>Herbal supplements</a:t>
            </a:r>
          </a:p>
          <a:p>
            <a:pPr marL="285750" indent="-285750">
              <a:buFont typeface="Arial" panose="020B0604020202020204" pitchFamily="34" charset="0"/>
              <a:buChar char="•"/>
            </a:pPr>
            <a:r>
              <a:rPr lang="en-US" dirty="0"/>
              <a:t>Massage therapy</a:t>
            </a:r>
          </a:p>
          <a:p>
            <a:pPr marL="285750" indent="-285750">
              <a:buFont typeface="Arial" panose="020B0604020202020204" pitchFamily="34" charset="0"/>
              <a:buChar char="•"/>
            </a:pPr>
            <a:r>
              <a:rPr lang="en-US" dirty="0"/>
              <a:t>Special foods</a:t>
            </a:r>
          </a:p>
          <a:p>
            <a:pPr marL="285750" indent="-285750">
              <a:buFont typeface="Arial" panose="020B0604020202020204" pitchFamily="34" charset="0"/>
              <a:buChar char="•"/>
            </a:pPr>
            <a:r>
              <a:rPr lang="en-US" dirty="0"/>
              <a:t>Vitamins</a:t>
            </a:r>
          </a:p>
        </p:txBody>
      </p:sp>
      <p:pic>
        <p:nvPicPr>
          <p:cNvPr id="21" name="Picture 20" descr="A shelf in a store&#10;&#10;Description automatically generated">
            <a:extLst>
              <a:ext uri="{FF2B5EF4-FFF2-40B4-BE49-F238E27FC236}">
                <a16:creationId xmlns:a16="http://schemas.microsoft.com/office/drawing/2014/main" id="{74B6F7C1-1729-4638-BF83-64DAC1F65386}"/>
              </a:ext>
            </a:extLst>
          </p:cNvPr>
          <p:cNvPicPr>
            <a:picLocks noChangeAspect="1"/>
          </p:cNvPicPr>
          <p:nvPr/>
        </p:nvPicPr>
        <p:blipFill rotWithShape="1">
          <a:blip r:embed="rId2">
            <a:extLst>
              <a:ext uri="{28A0092B-C50C-407E-A947-70E740481C1C}">
                <a14:useLocalDpi xmlns:a14="http://schemas.microsoft.com/office/drawing/2010/main" val="0"/>
              </a:ext>
            </a:extLst>
          </a:blip>
          <a:srcRect r="32015"/>
          <a:stretch/>
        </p:blipFill>
        <p:spPr>
          <a:xfrm>
            <a:off x="5105400" y="3276600"/>
            <a:ext cx="2941320" cy="26448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1720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59344"/>
            <a:ext cx="12192000" cy="584775"/>
          </a:xfrm>
          <a:prstGeom prst="rect">
            <a:avLst/>
          </a:prstGeom>
          <a:solidFill>
            <a:srgbClr val="669900"/>
          </a:solidFill>
        </p:spPr>
        <p:txBody>
          <a:bodyPr wrap="square" rtlCol="0">
            <a:spAutoFit/>
          </a:bodyPr>
          <a:lstStyle/>
          <a:p>
            <a:pPr algn="ctr"/>
            <a:r>
              <a:rPr lang="en-US" sz="3200" dirty="0">
                <a:solidFill>
                  <a:schemeClr val="bg1"/>
                </a:solidFill>
                <a:latin typeface="+mj-lt"/>
              </a:rPr>
              <a:t>Some </a:t>
            </a:r>
            <a:r>
              <a:rPr lang="en-US" sz="3200" u="sng" dirty="0">
                <a:solidFill>
                  <a:schemeClr val="bg1"/>
                </a:solidFill>
                <a:latin typeface="+mj-lt"/>
              </a:rPr>
              <a:t>In</a:t>
            </a:r>
            <a:r>
              <a:rPr lang="en-US" sz="3200" dirty="0">
                <a:solidFill>
                  <a:schemeClr val="bg1"/>
                </a:solidFill>
                <a:latin typeface="+mj-lt"/>
              </a:rPr>
              <a:t>eligible Medical Expenses</a:t>
            </a:r>
          </a:p>
        </p:txBody>
      </p:sp>
      <p:sp>
        <p:nvSpPr>
          <p:cNvPr id="6" name="TextBox 5"/>
          <p:cNvSpPr txBox="1"/>
          <p:nvPr/>
        </p:nvSpPr>
        <p:spPr>
          <a:xfrm>
            <a:off x="3122468" y="2351504"/>
            <a:ext cx="5870864" cy="3647152"/>
          </a:xfrm>
          <a:prstGeom prst="rect">
            <a:avLst/>
          </a:prstGeom>
          <a:noFill/>
        </p:spPr>
        <p:txBody>
          <a:bodyPr wrap="square" rtlCol="0">
            <a:spAutoFit/>
          </a:bodyPr>
          <a:lstStyle/>
          <a:p>
            <a:pPr marL="341313" indent="-341313">
              <a:spcBef>
                <a:spcPts val="1800"/>
              </a:spcBef>
              <a:buFont typeface="Arial" panose="020B0604020202020204" pitchFamily="34" charset="0"/>
              <a:buChar char="•"/>
            </a:pPr>
            <a:r>
              <a:rPr lang="en-US" sz="2000" dirty="0">
                <a:latin typeface="+mn-lt"/>
              </a:rPr>
              <a:t>Cosmetic surgery</a:t>
            </a:r>
          </a:p>
          <a:p>
            <a:pPr marL="341313" indent="-341313">
              <a:spcBef>
                <a:spcPts val="1800"/>
              </a:spcBef>
              <a:buFont typeface="Arial" panose="020B0604020202020204" pitchFamily="34" charset="0"/>
              <a:buChar char="•"/>
            </a:pPr>
            <a:r>
              <a:rPr lang="en-US" sz="2000" dirty="0">
                <a:latin typeface="+mn-lt"/>
              </a:rPr>
              <a:t>Teeth whitening</a:t>
            </a:r>
          </a:p>
          <a:p>
            <a:pPr marL="341313" indent="-341313">
              <a:spcBef>
                <a:spcPts val="1800"/>
              </a:spcBef>
              <a:buFont typeface="Arial" panose="020B0604020202020204" pitchFamily="34" charset="0"/>
              <a:buChar char="•"/>
            </a:pPr>
            <a:r>
              <a:rPr lang="en-US" sz="2000" dirty="0">
                <a:latin typeface="+mn-lt"/>
              </a:rPr>
              <a:t>Electrolysis</a:t>
            </a:r>
          </a:p>
          <a:p>
            <a:pPr marL="341313" indent="-341313">
              <a:spcBef>
                <a:spcPts val="1800"/>
              </a:spcBef>
              <a:buFont typeface="Arial" panose="020B0604020202020204" pitchFamily="34" charset="0"/>
              <a:buChar char="•"/>
            </a:pPr>
            <a:r>
              <a:rPr lang="en-US" sz="2000" dirty="0">
                <a:latin typeface="+mn-lt"/>
              </a:rPr>
              <a:t>Hair transplants</a:t>
            </a:r>
          </a:p>
          <a:p>
            <a:pPr marL="341313" indent="-341313">
              <a:spcBef>
                <a:spcPts val="1800"/>
              </a:spcBef>
              <a:buFont typeface="Arial" panose="020B0604020202020204" pitchFamily="34" charset="0"/>
              <a:buChar char="•"/>
            </a:pPr>
            <a:r>
              <a:rPr lang="en-US" sz="2000" dirty="0">
                <a:latin typeface="+mn-lt"/>
              </a:rPr>
              <a:t>Care from non-licensed medical professionals</a:t>
            </a:r>
          </a:p>
          <a:p>
            <a:pPr indent="-341313">
              <a:spcBef>
                <a:spcPts val="0"/>
              </a:spcBef>
              <a:buFont typeface="Arial" panose="020B0604020202020204" pitchFamily="34" charset="0"/>
              <a:buChar char="•"/>
            </a:pPr>
            <a:endParaRPr lang="en-US" sz="2000" dirty="0"/>
          </a:p>
          <a:p>
            <a:pPr>
              <a:spcBef>
                <a:spcPts val="1800"/>
              </a:spcBef>
            </a:pPr>
            <a:endParaRPr lang="en-US" dirty="0">
              <a:latin typeface="+mn-lt"/>
            </a:endParaRPr>
          </a:p>
          <a:p>
            <a:endParaRPr lang="en-US" dirty="0"/>
          </a:p>
        </p:txBody>
      </p:sp>
      <p:sp>
        <p:nvSpPr>
          <p:cNvPr id="3" name="Slide Number Placeholder 2"/>
          <p:cNvSpPr>
            <a:spLocks noGrp="1"/>
          </p:cNvSpPr>
          <p:nvPr>
            <p:ph type="sldNum" sz="quarter" idx="12"/>
          </p:nvPr>
        </p:nvSpPr>
        <p:spPr/>
        <p:txBody>
          <a:bodyPr/>
          <a:lstStyle/>
          <a:p>
            <a:pPr>
              <a:defRPr/>
            </a:pPr>
            <a:fld id="{4D99F76E-4D4B-461B-8372-FB417D4F0B32}" type="slidenum">
              <a:rPr lang="en-US" smtClean="0"/>
              <a:pPr>
                <a:defRPr/>
              </a:pPr>
              <a:t>8</a:t>
            </a:fld>
            <a:endParaRPr lang="en-US" dirty="0"/>
          </a:p>
        </p:txBody>
      </p:sp>
    </p:spTree>
    <p:extLst>
      <p:ext uri="{BB962C8B-B14F-4D97-AF65-F5344CB8AC3E}">
        <p14:creationId xmlns:p14="http://schemas.microsoft.com/office/powerpoint/2010/main" val="342879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D99F76E-4D4B-461B-8372-FB417D4F0B32}" type="slidenum">
              <a:rPr lang="en-US" smtClean="0"/>
              <a:pPr>
                <a:defRPr/>
              </a:pPr>
              <a:t>9</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860355"/>
            <a:ext cx="6639198" cy="3778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54783"/>
            <a:ext cx="3143250" cy="87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4712" y="3335252"/>
            <a:ext cx="35718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653089"/>
            <a:ext cx="53530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0969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2125</Words>
  <Application>Microsoft Office PowerPoint</Application>
  <PresentationFormat>Widescreen</PresentationFormat>
  <Paragraphs>258</Paragraphs>
  <Slides>25</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Symbol</vt:lpstr>
      <vt:lpstr>Times New Roman</vt:lpstr>
      <vt:lpstr>Verdana</vt:lpstr>
      <vt:lpstr>Wingdings</vt:lpstr>
      <vt:lpstr>Default Design</vt:lpstr>
      <vt:lpstr>Custom Design</vt:lpstr>
      <vt:lpstr>PowerPoint Presentation</vt:lpstr>
      <vt:lpstr>PowerPoint Presentation</vt:lpstr>
      <vt:lpstr>Who Can Participate? </vt:lpstr>
      <vt:lpstr>Employees Love Health Reimbursement Accounts  Because They Save Money</vt:lpstr>
      <vt:lpstr>Calculating Your Health Care and Dependent Care Reimbursement Needs</vt:lpstr>
      <vt:lpstr>What is a Limited Purpose Medical Account?</vt:lpstr>
      <vt:lpstr>Eligible OTCs</vt:lpstr>
      <vt:lpstr>PowerPoint Presentation</vt:lpstr>
      <vt:lpstr>PowerPoint Presentation</vt:lpstr>
      <vt:lpstr>PowerPoint Presentation</vt:lpstr>
      <vt:lpstr> Carryover of 2021 Balances into 2022  </vt:lpstr>
      <vt:lpstr>Here’s how the Carryover works at Bates!</vt:lpstr>
      <vt:lpstr>Dependent Care Reimbursement Account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Dublin</dc:creator>
  <cp:lastModifiedBy>Susan Dublin</cp:lastModifiedBy>
  <cp:revision>15</cp:revision>
  <dcterms:created xsi:type="dcterms:W3CDTF">2020-10-15T18:06:36Z</dcterms:created>
  <dcterms:modified xsi:type="dcterms:W3CDTF">2021-11-08T21:12:28Z</dcterms:modified>
</cp:coreProperties>
</file>